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4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>
      <p:cViewPr varScale="1">
        <p:scale>
          <a:sx n="124" d="100"/>
          <a:sy n="124" d="100"/>
        </p:scale>
        <p:origin x="1824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966F1-1D98-4DAF-ABC1-1FB7C45D3383}" type="datetimeFigureOut">
              <a:rPr lang="en-US" smtClean="0"/>
              <a:t>4/5/21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0007F-A0D8-4F0F-8414-8289310D6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781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966F1-1D98-4DAF-ABC1-1FB7C45D3383}" type="datetimeFigureOut">
              <a:rPr lang="en-US" smtClean="0"/>
              <a:t>4/5/21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0007F-A0D8-4F0F-8414-8289310D6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351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966F1-1D98-4DAF-ABC1-1FB7C45D3383}" type="datetimeFigureOut">
              <a:rPr lang="en-US" smtClean="0"/>
              <a:t>4/5/21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0007F-A0D8-4F0F-8414-8289310D6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879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966F1-1D98-4DAF-ABC1-1FB7C45D3383}" type="datetimeFigureOut">
              <a:rPr lang="en-US" smtClean="0"/>
              <a:t>4/5/21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0007F-A0D8-4F0F-8414-8289310D6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717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966F1-1D98-4DAF-ABC1-1FB7C45D3383}" type="datetimeFigureOut">
              <a:rPr lang="en-US" smtClean="0"/>
              <a:t>4/5/21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0007F-A0D8-4F0F-8414-8289310D6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551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966F1-1D98-4DAF-ABC1-1FB7C45D3383}" type="datetimeFigureOut">
              <a:rPr lang="en-US" smtClean="0"/>
              <a:t>4/5/21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0007F-A0D8-4F0F-8414-8289310D6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919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966F1-1D98-4DAF-ABC1-1FB7C45D3383}" type="datetimeFigureOut">
              <a:rPr lang="en-US" smtClean="0"/>
              <a:t>4/5/21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0007F-A0D8-4F0F-8414-8289310D6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675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966F1-1D98-4DAF-ABC1-1FB7C45D3383}" type="datetimeFigureOut">
              <a:rPr lang="en-US" smtClean="0"/>
              <a:t>4/5/21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0007F-A0D8-4F0F-8414-8289310D6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234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966F1-1D98-4DAF-ABC1-1FB7C45D3383}" type="datetimeFigureOut">
              <a:rPr lang="en-US" smtClean="0"/>
              <a:t>4/5/21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0007F-A0D8-4F0F-8414-8289310D6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118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966F1-1D98-4DAF-ABC1-1FB7C45D3383}" type="datetimeFigureOut">
              <a:rPr lang="en-US" smtClean="0"/>
              <a:t>4/5/21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0007F-A0D8-4F0F-8414-8289310D6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311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966F1-1D98-4DAF-ABC1-1FB7C45D3383}" type="datetimeFigureOut">
              <a:rPr lang="en-US" smtClean="0"/>
              <a:t>4/5/21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0007F-A0D8-4F0F-8414-8289310D6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119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2966F1-1D98-4DAF-ABC1-1FB7C45D3383}" type="datetimeFigureOut">
              <a:rPr lang="en-US" smtClean="0"/>
              <a:t>4/5/21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50007F-A0D8-4F0F-8414-8289310D6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060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3412-new-life-plant-grow-green-hope-wide.1200w.tn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60" r="19185"/>
          <a:stretch/>
        </p:blipFill>
        <p:spPr>
          <a:xfrm>
            <a:off x="-1" y="1"/>
            <a:ext cx="914400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1192" y="4565877"/>
            <a:ext cx="8713746" cy="875166"/>
          </a:xfrm>
        </p:spPr>
        <p:txBody>
          <a:bodyPr>
            <a:normAutofit/>
          </a:bodyPr>
          <a:lstStyle/>
          <a:p>
            <a:pPr algn="l"/>
            <a:r>
              <a:rPr lang="en-US" altLang="ko-KR" sz="4800" b="1" dirty="0">
                <a:solidFill>
                  <a:srgbClr val="FFFFFF"/>
                </a:solidFill>
                <a:latin typeface="+mj-ea"/>
                <a:cs typeface="Adobe 고딕 Std B"/>
              </a:rPr>
              <a:t>KAINOS</a:t>
            </a:r>
            <a:r>
              <a:rPr lang="ko-KR" altLang="en-US" sz="4800" b="1" dirty="0">
                <a:solidFill>
                  <a:srgbClr val="FFFFFF"/>
                </a:solidFill>
                <a:latin typeface="+mj-ea"/>
                <a:cs typeface="Adobe 고딕 Std B"/>
              </a:rPr>
              <a:t> </a:t>
            </a:r>
            <a:r>
              <a:rPr lang="en-US" altLang="ko-KR" sz="4800" b="1" dirty="0">
                <a:solidFill>
                  <a:srgbClr val="FFFFFF"/>
                </a:solidFill>
                <a:latin typeface="+mj-ea"/>
                <a:cs typeface="Adobe 고딕 Std B"/>
              </a:rPr>
              <a:t>HEALING</a:t>
            </a:r>
            <a:r>
              <a:rPr lang="ko-KR" altLang="en-US" sz="4800" b="1" dirty="0">
                <a:solidFill>
                  <a:srgbClr val="FFFFFF"/>
                </a:solidFill>
                <a:latin typeface="+mj-ea"/>
                <a:cs typeface="Adobe 고딕 Std B"/>
              </a:rPr>
              <a:t> </a:t>
            </a:r>
            <a:r>
              <a:rPr lang="en-US" altLang="ko-KR" sz="4800" b="1" dirty="0">
                <a:solidFill>
                  <a:srgbClr val="FFFFFF"/>
                </a:solidFill>
                <a:latin typeface="+mj-ea"/>
                <a:cs typeface="Adobe 고딕 Std B"/>
              </a:rPr>
              <a:t>MINISTRY</a:t>
            </a:r>
            <a:endParaRPr lang="en-US" sz="4800" b="1" dirty="0">
              <a:solidFill>
                <a:srgbClr val="FFFFFF"/>
              </a:solidFill>
              <a:latin typeface="+mj-ea"/>
              <a:cs typeface="Adobe 고딕 Std B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5805717"/>
            <a:ext cx="9171211" cy="733837"/>
          </a:xfrm>
          <a:prstGeom prst="rect">
            <a:avLst/>
          </a:prstGeom>
          <a:solidFill>
            <a:srgbClr val="19581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8571" y="6025243"/>
            <a:ext cx="6055095" cy="581773"/>
          </a:xfrm>
        </p:spPr>
        <p:txBody>
          <a:bodyPr>
            <a:normAutofit/>
          </a:bodyPr>
          <a:lstStyle/>
          <a:p>
            <a:pPr algn="l">
              <a:lnSpc>
                <a:spcPct val="70000"/>
              </a:lnSpc>
            </a:pPr>
            <a:r>
              <a:rPr lang="ko-KR" altLang="en-US" sz="1800" dirty="0">
                <a:solidFill>
                  <a:srgbClr val="FFFFFF"/>
                </a:solidFill>
                <a:latin typeface="+mj-ea"/>
                <a:ea typeface="+mj-ea"/>
                <a:cs typeface="Adobe 고딕 Std B"/>
              </a:rPr>
              <a:t>카이노스 치유</a:t>
            </a:r>
            <a:r>
              <a:rPr lang="en-US" altLang="ko-KR" sz="1800" dirty="0">
                <a:solidFill>
                  <a:srgbClr val="FFFFFF"/>
                </a:solidFill>
                <a:latin typeface="+mj-ea"/>
                <a:ea typeface="+mj-ea"/>
                <a:cs typeface="Adobe 고딕 Std B"/>
              </a:rPr>
              <a:t> </a:t>
            </a:r>
            <a:r>
              <a:rPr lang="ko-KR" altLang="en-US" sz="1800" dirty="0">
                <a:solidFill>
                  <a:srgbClr val="FFFFFF"/>
                </a:solidFill>
                <a:latin typeface="+mj-ea"/>
                <a:ea typeface="+mj-ea"/>
                <a:cs typeface="Adobe 고딕 Std B"/>
              </a:rPr>
              <a:t>사역원</a:t>
            </a:r>
            <a:endParaRPr lang="en-US" sz="1800" dirty="0">
              <a:solidFill>
                <a:srgbClr val="FFFFFF"/>
              </a:solidFill>
              <a:latin typeface="+mj-ea"/>
              <a:ea typeface="+mj-ea"/>
              <a:cs typeface="Adobe 고딕 Std B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892" y="5848482"/>
            <a:ext cx="512538" cy="63664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-1106714" y="-125185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889000" y="-1378857"/>
            <a:ext cx="184666" cy="369332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01687" y="898975"/>
            <a:ext cx="8006625" cy="11792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30000"/>
              </a:lnSpc>
            </a:pPr>
            <a:r>
              <a:rPr lang="ko-KR" altLang="en-US" sz="6000" b="1" dirty="0">
                <a:solidFill>
                  <a:srgbClr val="000000"/>
                </a:solidFill>
                <a:latin typeface="+mj-ea"/>
                <a:cs typeface="Adobe 고딕 Std B"/>
              </a:rPr>
              <a:t>새사람의 훈련 </a:t>
            </a:r>
            <a:r>
              <a:rPr lang="en-US" altLang="ko-KR" sz="6000" b="1" dirty="0">
                <a:solidFill>
                  <a:srgbClr val="000000"/>
                </a:solidFill>
                <a:latin typeface="+mj-ea"/>
                <a:cs typeface="Adobe 고딕 Std B"/>
              </a:rPr>
              <a:t>11</a:t>
            </a:r>
            <a:endParaRPr lang="en-US" sz="6000" b="1" dirty="0">
              <a:solidFill>
                <a:srgbClr val="000000"/>
              </a:solidFill>
              <a:latin typeface="+mj-ea"/>
              <a:cs typeface="Adobe 고딕 Std B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943430" y="2193720"/>
            <a:ext cx="8006625" cy="944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30000"/>
              </a:lnSpc>
            </a:pPr>
            <a:r>
              <a:rPr lang="en-US" altLang="ko-KR" sz="3200" b="1" dirty="0">
                <a:solidFill>
                  <a:srgbClr val="000000"/>
                </a:solidFill>
                <a:latin typeface="+mj-ea"/>
                <a:cs typeface="Adobe 고딕 Std B"/>
              </a:rPr>
              <a:t>-</a:t>
            </a:r>
            <a:r>
              <a:rPr lang="ko-KR" altLang="en-US" sz="3200" b="1" dirty="0">
                <a:solidFill>
                  <a:srgbClr val="000000"/>
                </a:solidFill>
                <a:latin typeface="+mj-ea"/>
                <a:cs typeface="Adobe 고딕 Std B"/>
              </a:rPr>
              <a:t> 혼의 구원 </a:t>
            </a:r>
            <a:r>
              <a:rPr lang="en-US" altLang="ko-KR" sz="3200" b="1" dirty="0">
                <a:solidFill>
                  <a:srgbClr val="000000"/>
                </a:solidFill>
                <a:latin typeface="+mj-ea"/>
                <a:cs typeface="Adobe 고딕 Std B"/>
              </a:rPr>
              <a:t>-</a:t>
            </a:r>
            <a:endParaRPr lang="en-US" sz="3200" b="1" dirty="0">
              <a:solidFill>
                <a:srgbClr val="000000"/>
              </a:solidFill>
              <a:latin typeface="+mj-ea"/>
              <a:cs typeface="Adobe 고딕 Std B"/>
            </a:endParaRPr>
          </a:p>
        </p:txBody>
      </p:sp>
    </p:spTree>
    <p:extLst>
      <p:ext uri="{BB962C8B-B14F-4D97-AF65-F5344CB8AC3E}">
        <p14:creationId xmlns:p14="http://schemas.microsoft.com/office/powerpoint/2010/main" val="1720636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ECE2386-2EDD-A240-9165-23B52C27265F}"/>
              </a:ext>
            </a:extLst>
          </p:cNvPr>
          <p:cNvSpPr/>
          <p:nvPr/>
        </p:nvSpPr>
        <p:spPr>
          <a:xfrm>
            <a:off x="-27211" y="290869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>
                <a:solidFill>
                  <a:srgbClr val="C00000"/>
                </a:solidFill>
              </a:rPr>
              <a:t>혼</a:t>
            </a:r>
            <a:r>
              <a:rPr lang="ko-KR" altLang="en-US" b="1" dirty="0"/>
              <a:t>의 구원</a:t>
            </a:r>
            <a:r>
              <a:rPr lang="en-US" altLang="ko-KR" b="1" dirty="0"/>
              <a:t>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775809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b="1" dirty="0"/>
              <a:t>“</a:t>
            </a:r>
            <a:r>
              <a:rPr lang="ko-KR" altLang="en-US" b="1" dirty="0"/>
              <a:t>믿음의 결국 곧 </a:t>
            </a:r>
            <a:r>
              <a:rPr lang="ko-KR" altLang="en-US" b="1" dirty="0">
                <a:solidFill>
                  <a:srgbClr val="0070C0"/>
                </a:solidFill>
              </a:rPr>
              <a:t>영</a:t>
            </a:r>
            <a:r>
              <a:rPr lang="ko-KR" altLang="en-US" b="1" dirty="0">
                <a:solidFill>
                  <a:srgbClr val="C00000"/>
                </a:solidFill>
              </a:rPr>
              <a:t>혼</a:t>
            </a:r>
            <a:r>
              <a:rPr lang="en-US" b="1" dirty="0"/>
              <a:t>(</a:t>
            </a:r>
            <a:r>
              <a:rPr lang="ko-KR" altLang="en-US" b="1" dirty="0">
                <a:solidFill>
                  <a:srgbClr val="C00000"/>
                </a:solidFill>
              </a:rPr>
              <a:t>프쉬케</a:t>
            </a:r>
            <a:r>
              <a:rPr lang="en-US" b="1" dirty="0">
                <a:solidFill>
                  <a:srgbClr val="C00000"/>
                </a:solidFill>
              </a:rPr>
              <a:t>, SOUL</a:t>
            </a:r>
            <a:r>
              <a:rPr lang="en-US" b="1" dirty="0"/>
              <a:t>)</a:t>
            </a:r>
            <a:r>
              <a:rPr lang="ko-KR" altLang="en-US" b="1" dirty="0"/>
              <a:t>의 구원을 받음이라</a:t>
            </a:r>
            <a:r>
              <a:rPr lang="en-US" b="1" dirty="0"/>
              <a:t>” </a:t>
            </a:r>
            <a:r>
              <a:rPr lang="en-US" b="1" dirty="0">
                <a:latin typeface="+mj-ea"/>
              </a:rPr>
              <a:t>- </a:t>
            </a:r>
            <a:r>
              <a:rPr lang="ko-KR" altLang="en-US" b="1" dirty="0" err="1"/>
              <a:t>벧전</a:t>
            </a:r>
            <a:r>
              <a:rPr lang="ko-KR" altLang="en-US" b="1" dirty="0"/>
              <a:t> </a:t>
            </a:r>
            <a:r>
              <a:rPr lang="en-US" altLang="ko-KR" b="1" dirty="0"/>
              <a:t>1:9</a:t>
            </a:r>
            <a:br>
              <a:rPr lang="en-US" altLang="ko-KR" b="1" dirty="0"/>
            </a:br>
            <a:endParaRPr lang="en-US" altLang="ko-KR" b="1" dirty="0"/>
          </a:p>
          <a:p>
            <a:pPr marL="0" indent="0">
              <a:lnSpc>
                <a:spcPct val="120000"/>
              </a:lnSpc>
              <a:buNone/>
            </a:pPr>
            <a:r>
              <a:rPr lang="en-US" b="1" dirty="0"/>
              <a:t>“</a:t>
            </a:r>
            <a:r>
              <a:rPr lang="ko-KR" altLang="en-US" b="1" dirty="0"/>
              <a:t>너희의 인내로 네 </a:t>
            </a:r>
            <a:r>
              <a:rPr lang="ko-KR" altLang="en-US" b="1" dirty="0">
                <a:solidFill>
                  <a:srgbClr val="0070C0"/>
                </a:solidFill>
              </a:rPr>
              <a:t>영</a:t>
            </a:r>
            <a:r>
              <a:rPr lang="ko-KR" altLang="en-US" b="1" dirty="0">
                <a:solidFill>
                  <a:srgbClr val="C00000"/>
                </a:solidFill>
              </a:rPr>
              <a:t>혼</a:t>
            </a:r>
            <a:r>
              <a:rPr lang="en-US" altLang="ko-KR" b="1" dirty="0"/>
              <a:t>(</a:t>
            </a:r>
            <a:r>
              <a:rPr lang="ko-KR" altLang="en-US" b="1" dirty="0">
                <a:solidFill>
                  <a:srgbClr val="C00000"/>
                </a:solidFill>
              </a:rPr>
              <a:t>프쉬케</a:t>
            </a:r>
            <a:r>
              <a:rPr lang="en-US" altLang="ko-KR" b="1" dirty="0">
                <a:solidFill>
                  <a:srgbClr val="C00000"/>
                </a:solidFill>
              </a:rPr>
              <a:t>, SOUL</a:t>
            </a:r>
            <a:r>
              <a:rPr lang="en-US" altLang="ko-KR" b="1" dirty="0"/>
              <a:t>) </a:t>
            </a:r>
            <a:r>
              <a:rPr lang="ko-KR" altLang="en-US" b="1" dirty="0"/>
              <a:t>을 얻으리라</a:t>
            </a:r>
            <a:r>
              <a:rPr lang="en-US" b="1" dirty="0"/>
              <a:t>” </a:t>
            </a:r>
            <a:r>
              <a:rPr lang="en-US" b="1" dirty="0">
                <a:latin typeface="+mj-ea"/>
              </a:rPr>
              <a:t>- </a:t>
            </a:r>
            <a:r>
              <a:rPr lang="ko-KR" altLang="en-US" b="1" dirty="0"/>
              <a:t>눅 </a:t>
            </a:r>
            <a:r>
              <a:rPr lang="en-US" altLang="ko-KR" b="1" dirty="0"/>
              <a:t>21:19</a:t>
            </a:r>
            <a:br>
              <a:rPr lang="en-US" altLang="ko-KR" b="1" dirty="0"/>
            </a:br>
            <a:endParaRPr lang="en-US" altLang="ko-KR" b="1" dirty="0"/>
          </a:p>
          <a:p>
            <a:pPr marL="0" indent="0">
              <a:lnSpc>
                <a:spcPct val="120000"/>
              </a:lnSpc>
              <a:buNone/>
            </a:pPr>
            <a:r>
              <a:rPr lang="en-US" b="1" dirty="0"/>
              <a:t>“</a:t>
            </a:r>
            <a:r>
              <a:rPr lang="ko-KR" altLang="en-US" b="1" dirty="0"/>
              <a:t>우리는 뒤로 물러가 침륜에 빠질 자가 아니요 오직 </a:t>
            </a:r>
            <a:r>
              <a:rPr lang="ko-KR" altLang="en-US" b="1" dirty="0">
                <a:solidFill>
                  <a:srgbClr val="0070C0"/>
                </a:solidFill>
              </a:rPr>
              <a:t>영</a:t>
            </a:r>
            <a:r>
              <a:rPr lang="ko-KR" altLang="en-US" b="1" dirty="0">
                <a:solidFill>
                  <a:srgbClr val="C00000"/>
                </a:solidFill>
              </a:rPr>
              <a:t>혼</a:t>
            </a:r>
            <a:r>
              <a:rPr lang="en-US" altLang="ko-KR" b="1" dirty="0"/>
              <a:t>(</a:t>
            </a:r>
            <a:r>
              <a:rPr lang="ko-KR" altLang="en-US" b="1" dirty="0">
                <a:solidFill>
                  <a:srgbClr val="C00000"/>
                </a:solidFill>
              </a:rPr>
              <a:t>프쉬케</a:t>
            </a:r>
            <a:r>
              <a:rPr lang="en-US" altLang="ko-KR" b="1" dirty="0">
                <a:solidFill>
                  <a:srgbClr val="C00000"/>
                </a:solidFill>
              </a:rPr>
              <a:t>, SOUL</a:t>
            </a:r>
            <a:r>
              <a:rPr lang="en-US" altLang="ko-KR" b="1" dirty="0"/>
              <a:t>) </a:t>
            </a:r>
            <a:r>
              <a:rPr lang="ko-KR" altLang="en-US" b="1" dirty="0"/>
              <a:t>을 구원함에 이르는 믿음을 가진 자니라</a:t>
            </a:r>
            <a:r>
              <a:rPr lang="en-US" b="1" dirty="0"/>
              <a:t>” </a:t>
            </a:r>
            <a:r>
              <a:rPr lang="en-US" b="1" dirty="0">
                <a:latin typeface="+mj-ea"/>
              </a:rPr>
              <a:t>- </a:t>
            </a:r>
            <a:r>
              <a:rPr lang="ko-KR" altLang="en-US" b="1" dirty="0"/>
              <a:t>히 </a:t>
            </a:r>
            <a:r>
              <a:rPr lang="en-US" altLang="ko-KR" b="1" dirty="0"/>
              <a:t>10:39</a:t>
            </a:r>
            <a:r>
              <a:rPr lang="en-US" b="1" dirty="0"/>
              <a:t>   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739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BE939C7-43F8-E34F-B090-7F40E06AFB43}"/>
              </a:ext>
            </a:extLst>
          </p:cNvPr>
          <p:cNvSpPr/>
          <p:nvPr/>
        </p:nvSpPr>
        <p:spPr>
          <a:xfrm>
            <a:off x="-27211" y="290869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>
                <a:solidFill>
                  <a:srgbClr val="C00000"/>
                </a:solidFill>
              </a:rPr>
              <a:t>성화</a:t>
            </a:r>
            <a:r>
              <a:rPr lang="ko-KR" altLang="en-US" b="1" dirty="0"/>
              <a:t>는 </a:t>
            </a:r>
            <a:r>
              <a:rPr lang="ko-KR" altLang="en-US" b="1" dirty="0">
                <a:solidFill>
                  <a:srgbClr val="0070C0"/>
                </a:solidFill>
              </a:rPr>
              <a:t>상급</a:t>
            </a:r>
            <a:r>
              <a:rPr lang="ko-KR" altLang="en-US" b="1" dirty="0"/>
              <a:t>의 문제일까</a:t>
            </a:r>
            <a:r>
              <a:rPr lang="en-US" altLang="ko-KR" b="1" dirty="0"/>
              <a:t>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133600"/>
            <a:ext cx="8458200" cy="4357331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“ </a:t>
            </a:r>
            <a:r>
              <a:rPr lang="ko-KR" altLang="en-US" b="1" dirty="0"/>
              <a:t>만물보다 거짓되고 심히 부패한 것은 </a:t>
            </a:r>
            <a:r>
              <a:rPr lang="ko-KR" altLang="en-US" b="1" dirty="0">
                <a:solidFill>
                  <a:srgbClr val="0070C0"/>
                </a:solidFill>
              </a:rPr>
              <a:t>마음</a:t>
            </a:r>
            <a:r>
              <a:rPr lang="ko-KR" altLang="en-US" b="1" dirty="0"/>
              <a:t>이라 누가 능히 이를 </a:t>
            </a:r>
            <a:r>
              <a:rPr lang="ko-KR" altLang="en-US" b="1" dirty="0" err="1"/>
              <a:t>알리요마는</a:t>
            </a:r>
            <a:r>
              <a:rPr lang="en-US" b="1" dirty="0"/>
              <a:t>”</a:t>
            </a:r>
            <a:br>
              <a:rPr lang="en-US" b="1" dirty="0"/>
            </a:br>
            <a:r>
              <a:rPr lang="en-US" b="1" dirty="0"/>
              <a:t>- </a:t>
            </a:r>
            <a:r>
              <a:rPr lang="ko-KR" altLang="en-US" b="1" dirty="0"/>
              <a:t>렘</a:t>
            </a:r>
            <a:r>
              <a:rPr lang="en-US" altLang="ko-KR" b="1" dirty="0"/>
              <a:t> 17:9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ko-KR" altLang="en-US" b="1" dirty="0">
                <a:solidFill>
                  <a:srgbClr val="C00000"/>
                </a:solidFill>
              </a:rPr>
              <a:t>성화</a:t>
            </a:r>
            <a:r>
              <a:rPr lang="ko-KR" altLang="en-US" b="1" dirty="0"/>
              <a:t>는 상급의 문제가 아니라</a:t>
            </a:r>
            <a:r>
              <a:rPr lang="en-US" altLang="ko-KR" b="1" dirty="0"/>
              <a:t>, </a:t>
            </a:r>
            <a:r>
              <a:rPr lang="ko-KR" altLang="en-US" b="1" dirty="0">
                <a:solidFill>
                  <a:srgbClr val="C00000"/>
                </a:solidFill>
              </a:rPr>
              <a:t>혼의 구원</a:t>
            </a:r>
            <a:r>
              <a:rPr lang="ko-KR" altLang="en-US" b="1" dirty="0"/>
              <a:t>의 문제이다</a:t>
            </a:r>
            <a:endParaRPr lang="en-US" altLang="ko-KR" b="1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89789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533400"/>
            <a:ext cx="72390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 </a:t>
            </a:r>
            <a:r>
              <a:rPr lang="en-US" sz="2800" b="1" dirty="0">
                <a:latin typeface="+mj-ea"/>
                <a:ea typeface="+mj-ea"/>
              </a:rPr>
              <a:t>“</a:t>
            </a:r>
            <a:r>
              <a:rPr lang="ko-KR" altLang="en-US" sz="2800" b="1" dirty="0">
                <a:solidFill>
                  <a:srgbClr val="C00000"/>
                </a:solidFill>
                <a:latin typeface="+mj-ea"/>
                <a:ea typeface="+mj-ea"/>
              </a:rPr>
              <a:t>육신</a:t>
            </a:r>
            <a:r>
              <a:rPr lang="en-US" sz="2800" b="1" dirty="0">
                <a:latin typeface="+mj-ea"/>
                <a:ea typeface="+mj-ea"/>
              </a:rPr>
              <a:t>(</a:t>
            </a:r>
            <a:r>
              <a:rPr lang="ko-KR" altLang="en-US" sz="2800" b="1" dirty="0">
                <a:solidFill>
                  <a:srgbClr val="0070C0"/>
                </a:solidFill>
                <a:latin typeface="+mj-ea"/>
                <a:ea typeface="+mj-ea"/>
              </a:rPr>
              <a:t>사륵스</a:t>
            </a:r>
            <a:r>
              <a:rPr lang="en-US" altLang="ko-KR" sz="2800" b="1" dirty="0">
                <a:solidFill>
                  <a:srgbClr val="0070C0"/>
                </a:solidFill>
                <a:latin typeface="+mj-ea"/>
                <a:ea typeface="+mj-ea"/>
              </a:rPr>
              <a:t>, FLESH</a:t>
            </a:r>
            <a:r>
              <a:rPr lang="en-US" sz="2800" b="1" dirty="0">
                <a:latin typeface="+mj-ea"/>
                <a:ea typeface="+mj-ea"/>
              </a:rPr>
              <a:t>)</a:t>
            </a:r>
            <a:r>
              <a:rPr lang="ko-KR" altLang="en-US" sz="2800" b="1" dirty="0">
                <a:latin typeface="+mj-ea"/>
                <a:ea typeface="+mj-ea"/>
              </a:rPr>
              <a:t>을 좇는 자는 육신의 일을</a:t>
            </a:r>
            <a:r>
              <a:rPr lang="en-US" sz="2800" b="1" dirty="0">
                <a:latin typeface="+mj-ea"/>
                <a:ea typeface="+mj-ea"/>
              </a:rPr>
              <a:t>, </a:t>
            </a:r>
            <a:r>
              <a:rPr lang="ko-KR" altLang="en-US" sz="2800" b="1" dirty="0">
                <a:latin typeface="+mj-ea"/>
                <a:ea typeface="+mj-ea"/>
              </a:rPr>
              <a:t>영을 좇는 자는 영의 일을 생각하나니 육신의 생각은 사망이요 영의 생각은 생명과 </a:t>
            </a:r>
            <a:r>
              <a:rPr lang="ko-KR" altLang="en-US" sz="2800" b="1" dirty="0" err="1">
                <a:latin typeface="+mj-ea"/>
                <a:ea typeface="+mj-ea"/>
              </a:rPr>
              <a:t>평안이니라</a:t>
            </a:r>
            <a:r>
              <a:rPr lang="en-US" sz="2800" b="1" dirty="0">
                <a:latin typeface="+mj-ea"/>
                <a:ea typeface="+mj-ea"/>
              </a:rPr>
              <a:t>” - </a:t>
            </a:r>
            <a:r>
              <a:rPr lang="ko-KR" altLang="en-US" sz="2800" b="1" dirty="0">
                <a:latin typeface="+mj-ea"/>
                <a:ea typeface="+mj-ea"/>
              </a:rPr>
              <a:t>롬 </a:t>
            </a:r>
            <a:r>
              <a:rPr lang="en-US" sz="2800" b="1" dirty="0">
                <a:latin typeface="+mj-ea"/>
                <a:ea typeface="+mj-ea"/>
              </a:rPr>
              <a:t>8:5-6</a:t>
            </a:r>
          </a:p>
          <a:p>
            <a:endParaRPr lang="en-US" sz="2800" b="1" dirty="0">
              <a:latin typeface="+mj-ea"/>
              <a:ea typeface="+mj-ea"/>
            </a:endParaRPr>
          </a:p>
          <a:p>
            <a:r>
              <a:rPr lang="en-US" sz="2800" b="1" dirty="0">
                <a:latin typeface="+mj-ea"/>
                <a:ea typeface="+mj-ea"/>
              </a:rPr>
              <a:t>“</a:t>
            </a:r>
            <a:r>
              <a:rPr lang="ko-KR" altLang="en-US" sz="2800" b="1" dirty="0">
                <a:latin typeface="+mj-ea"/>
                <a:ea typeface="+mj-ea"/>
              </a:rPr>
              <a:t>너희가 육신대로 살면 반드시 죽을 것이로되 영으로써 몸의 행실을 죽이면 살리니</a:t>
            </a:r>
            <a:r>
              <a:rPr lang="en-US" sz="2800" b="1" dirty="0">
                <a:latin typeface="+mj-ea"/>
                <a:ea typeface="+mj-ea"/>
              </a:rPr>
              <a:t>” - </a:t>
            </a:r>
            <a:r>
              <a:rPr lang="ko-KR" altLang="en-US" sz="2800" b="1" dirty="0">
                <a:latin typeface="+mj-ea"/>
                <a:ea typeface="+mj-ea"/>
              </a:rPr>
              <a:t>롬 </a:t>
            </a:r>
            <a:r>
              <a:rPr lang="en-US" altLang="ko-KR" sz="2800" b="1" dirty="0">
                <a:latin typeface="+mj-ea"/>
                <a:ea typeface="+mj-ea"/>
              </a:rPr>
              <a:t>8:13</a:t>
            </a:r>
          </a:p>
          <a:p>
            <a:endParaRPr lang="en-US" altLang="ko-KR" sz="2800" b="1" dirty="0">
              <a:latin typeface="+mj-ea"/>
              <a:ea typeface="+mj-ea"/>
            </a:endParaRPr>
          </a:p>
          <a:p>
            <a:r>
              <a:rPr lang="en-US" sz="2800" b="1" dirty="0">
                <a:latin typeface="+mj-ea"/>
                <a:ea typeface="+mj-ea"/>
              </a:rPr>
              <a:t>“</a:t>
            </a:r>
            <a:r>
              <a:rPr lang="ko-KR" altLang="en-US" sz="2800" b="1" dirty="0">
                <a:latin typeface="+mj-ea"/>
                <a:ea typeface="+mj-ea"/>
              </a:rPr>
              <a:t>내가 이르노니 너희는 성령을 좇아 행하라 그리하면 </a:t>
            </a:r>
            <a:r>
              <a:rPr lang="ko-KR" altLang="en-US" sz="2800" b="1" dirty="0">
                <a:solidFill>
                  <a:srgbClr val="C00000"/>
                </a:solidFill>
                <a:latin typeface="+mj-ea"/>
                <a:ea typeface="+mj-ea"/>
              </a:rPr>
              <a:t>육체</a:t>
            </a:r>
            <a:r>
              <a:rPr lang="en-US" sz="2800" b="1" dirty="0">
                <a:latin typeface="+mj-ea"/>
                <a:ea typeface="+mj-ea"/>
              </a:rPr>
              <a:t>(</a:t>
            </a:r>
            <a:r>
              <a:rPr lang="ko-KR" altLang="en-US" sz="2800" b="1" dirty="0">
                <a:solidFill>
                  <a:srgbClr val="0070C0"/>
                </a:solidFill>
                <a:latin typeface="+mj-ea"/>
                <a:ea typeface="+mj-ea"/>
              </a:rPr>
              <a:t>사륵스</a:t>
            </a:r>
            <a:r>
              <a:rPr lang="en-US" altLang="ko-KR" sz="2800" b="1" dirty="0">
                <a:solidFill>
                  <a:srgbClr val="0070C0"/>
                </a:solidFill>
                <a:latin typeface="+mj-ea"/>
                <a:ea typeface="+mj-ea"/>
              </a:rPr>
              <a:t>,</a:t>
            </a:r>
            <a:r>
              <a:rPr lang="ko-KR" altLang="en-US" sz="2800" b="1" dirty="0">
                <a:solidFill>
                  <a:srgbClr val="0070C0"/>
                </a:solidFill>
                <a:latin typeface="+mj-ea"/>
                <a:ea typeface="+mj-ea"/>
              </a:rPr>
              <a:t> </a:t>
            </a:r>
            <a:r>
              <a:rPr lang="en-US" sz="2800" b="1" dirty="0">
                <a:solidFill>
                  <a:srgbClr val="0070C0"/>
                </a:solidFill>
                <a:latin typeface="+mj-ea"/>
                <a:ea typeface="+mj-ea"/>
              </a:rPr>
              <a:t>FLESH</a:t>
            </a:r>
            <a:r>
              <a:rPr lang="en-US" sz="2800" b="1" dirty="0">
                <a:latin typeface="+mj-ea"/>
                <a:ea typeface="+mj-ea"/>
              </a:rPr>
              <a:t>)</a:t>
            </a:r>
            <a:r>
              <a:rPr lang="ko-KR" altLang="en-US" sz="2800" b="1" dirty="0">
                <a:latin typeface="+mj-ea"/>
                <a:ea typeface="+mj-ea"/>
              </a:rPr>
              <a:t>의 욕심을 이루지 아니하리라</a:t>
            </a:r>
            <a:r>
              <a:rPr lang="en-US" sz="2800" b="1" dirty="0">
                <a:latin typeface="+mj-ea"/>
                <a:ea typeface="+mj-ea"/>
              </a:rPr>
              <a:t>” </a:t>
            </a:r>
            <a:r>
              <a:rPr lang="en-US" sz="2800" b="1" dirty="0">
                <a:latin typeface="+mj-ea"/>
              </a:rPr>
              <a:t>- </a:t>
            </a:r>
            <a:r>
              <a:rPr lang="ko-KR" altLang="en-US" sz="2800" b="1" dirty="0">
                <a:latin typeface="+mj-ea"/>
                <a:ea typeface="+mj-ea"/>
              </a:rPr>
              <a:t>갈 </a:t>
            </a:r>
            <a:r>
              <a:rPr lang="en-US" altLang="ko-KR" sz="2800" b="1" dirty="0">
                <a:latin typeface="+mj-ea"/>
                <a:ea typeface="+mj-ea"/>
              </a:rPr>
              <a:t>5:16</a:t>
            </a:r>
          </a:p>
          <a:p>
            <a:endParaRPr lang="en-US" altLang="ko-KR" sz="28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97525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ED103BA-EF6E-3B41-9243-BFB50DC80C4D}"/>
              </a:ext>
            </a:extLst>
          </p:cNvPr>
          <p:cNvSpPr/>
          <p:nvPr/>
        </p:nvSpPr>
        <p:spPr>
          <a:xfrm>
            <a:off x="-27211" y="290869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>
                <a:solidFill>
                  <a:srgbClr val="C00000"/>
                </a:solidFill>
              </a:rPr>
              <a:t>옛</a:t>
            </a:r>
            <a:r>
              <a:rPr lang="ko-KR" altLang="en-US" b="1" dirty="0"/>
              <a:t>사람과 </a:t>
            </a:r>
            <a:r>
              <a:rPr lang="ko-KR" altLang="en-US" b="1" dirty="0">
                <a:solidFill>
                  <a:srgbClr val="0070C0"/>
                </a:solidFill>
              </a:rPr>
              <a:t>새</a:t>
            </a:r>
            <a:r>
              <a:rPr lang="ko-KR" altLang="en-US" b="1" dirty="0"/>
              <a:t>사람의 차이</a:t>
            </a:r>
            <a:endParaRPr lang="en-US" b="1" dirty="0"/>
          </a:p>
        </p:txBody>
      </p:sp>
      <p:sp>
        <p:nvSpPr>
          <p:cNvPr id="10" name="Oval 9"/>
          <p:cNvSpPr/>
          <p:nvPr/>
        </p:nvSpPr>
        <p:spPr>
          <a:xfrm>
            <a:off x="10341864" y="-1447800"/>
            <a:ext cx="1219200" cy="1219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1829705-1CDB-9B48-B16D-98537F460849}"/>
              </a:ext>
            </a:extLst>
          </p:cNvPr>
          <p:cNvSpPr/>
          <p:nvPr/>
        </p:nvSpPr>
        <p:spPr>
          <a:xfrm>
            <a:off x="5714520" y="2438400"/>
            <a:ext cx="1219200" cy="1219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0070C0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7B33771-CC24-0E4A-87C7-F8D94D77F22A}"/>
              </a:ext>
            </a:extLst>
          </p:cNvPr>
          <p:cNvSpPr/>
          <p:nvPr/>
        </p:nvSpPr>
        <p:spPr>
          <a:xfrm>
            <a:off x="5966933" y="4191000"/>
            <a:ext cx="762000" cy="762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15566F7-99A6-9C4B-9508-42806E64DB90}"/>
              </a:ext>
            </a:extLst>
          </p:cNvPr>
          <p:cNvSpPr/>
          <p:nvPr/>
        </p:nvSpPr>
        <p:spPr>
          <a:xfrm>
            <a:off x="5951058" y="5470525"/>
            <a:ext cx="762000" cy="762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2" name="Down Arrow 21">
            <a:extLst>
              <a:ext uri="{FF2B5EF4-FFF2-40B4-BE49-F238E27FC236}">
                <a16:creationId xmlns:a16="http://schemas.microsoft.com/office/drawing/2014/main" id="{0E51BB83-424D-2E49-8ACC-689A36110679}"/>
              </a:ext>
            </a:extLst>
          </p:cNvPr>
          <p:cNvSpPr/>
          <p:nvPr/>
        </p:nvSpPr>
        <p:spPr>
          <a:xfrm flipH="1">
            <a:off x="6247920" y="3810000"/>
            <a:ext cx="152400" cy="2286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Down Arrow 22">
            <a:extLst>
              <a:ext uri="{FF2B5EF4-FFF2-40B4-BE49-F238E27FC236}">
                <a16:creationId xmlns:a16="http://schemas.microsoft.com/office/drawing/2014/main" id="{0AF9E2B2-12EC-4646-9851-F623599C8D29}"/>
              </a:ext>
            </a:extLst>
          </p:cNvPr>
          <p:cNvSpPr/>
          <p:nvPr/>
        </p:nvSpPr>
        <p:spPr>
          <a:xfrm flipH="1">
            <a:off x="6247920" y="5105400"/>
            <a:ext cx="152400" cy="2286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136BA635-EEB8-F949-8262-9C51F6FA3E50}"/>
              </a:ext>
            </a:extLst>
          </p:cNvPr>
          <p:cNvSpPr txBox="1">
            <a:spLocks/>
          </p:cNvSpPr>
          <p:nvPr/>
        </p:nvSpPr>
        <p:spPr bwMode="auto">
          <a:xfrm>
            <a:off x="5476395" y="2514600"/>
            <a:ext cx="16891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ko-KR" altLang="en-US" sz="2800" b="1" dirty="0">
                <a:solidFill>
                  <a:schemeClr val="bg1"/>
                </a:solidFill>
              </a:rPr>
              <a:t>영</a:t>
            </a:r>
            <a:endParaRPr lang="en-US" altLang="en-US" sz="2800" b="1" dirty="0">
              <a:solidFill>
                <a:schemeClr val="bg1"/>
              </a:solidFill>
            </a:endParaRP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CD86FDDF-E4C9-BA4A-8FE1-A998A4EEC781}"/>
              </a:ext>
            </a:extLst>
          </p:cNvPr>
          <p:cNvSpPr txBox="1">
            <a:spLocks/>
          </p:cNvSpPr>
          <p:nvPr/>
        </p:nvSpPr>
        <p:spPr bwMode="auto">
          <a:xfrm>
            <a:off x="5489095" y="3986213"/>
            <a:ext cx="16891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ko-KR" altLang="en-US" sz="2800" b="1">
                <a:solidFill>
                  <a:schemeClr val="bg1"/>
                </a:solidFill>
              </a:rPr>
              <a:t>혼</a:t>
            </a:r>
            <a:endParaRPr lang="en-US" altLang="en-US" sz="2800" b="1">
              <a:solidFill>
                <a:schemeClr val="bg1"/>
              </a:solidFill>
            </a:endParaRP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3239E8B7-B236-5F44-B465-ED89C5E6579C}"/>
              </a:ext>
            </a:extLst>
          </p:cNvPr>
          <p:cNvSpPr txBox="1">
            <a:spLocks/>
          </p:cNvSpPr>
          <p:nvPr/>
        </p:nvSpPr>
        <p:spPr bwMode="auto">
          <a:xfrm>
            <a:off x="5476395" y="5281613"/>
            <a:ext cx="16891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ko-KR" altLang="en-US" sz="2800" b="1">
                <a:solidFill>
                  <a:schemeClr val="bg1"/>
                </a:solidFill>
              </a:rPr>
              <a:t>육</a:t>
            </a:r>
            <a:endParaRPr lang="en-US" altLang="en-US" sz="2800" b="1">
              <a:solidFill>
                <a:schemeClr val="bg1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FA49C71-BC0D-5746-AAE8-7B4FE9CAF256}"/>
              </a:ext>
            </a:extLst>
          </p:cNvPr>
          <p:cNvSpPr/>
          <p:nvPr/>
        </p:nvSpPr>
        <p:spPr>
          <a:xfrm>
            <a:off x="1978505" y="2579688"/>
            <a:ext cx="1295400" cy="1295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26CBC60B-5916-E144-82D8-997FB80904F9}"/>
              </a:ext>
            </a:extLst>
          </p:cNvPr>
          <p:cNvSpPr/>
          <p:nvPr/>
        </p:nvSpPr>
        <p:spPr>
          <a:xfrm>
            <a:off x="1540355" y="4400550"/>
            <a:ext cx="8763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AD688847-BC2A-4445-81F3-6C834971BF73}"/>
              </a:ext>
            </a:extLst>
          </p:cNvPr>
          <p:cNvSpPr/>
          <p:nvPr/>
        </p:nvSpPr>
        <p:spPr>
          <a:xfrm>
            <a:off x="2835755" y="4400550"/>
            <a:ext cx="838200" cy="8382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Down Arrow 29">
            <a:extLst>
              <a:ext uri="{FF2B5EF4-FFF2-40B4-BE49-F238E27FC236}">
                <a16:creationId xmlns:a16="http://schemas.microsoft.com/office/drawing/2014/main" id="{78D46B50-0682-5445-B9D4-9BEBE7ADFA28}"/>
              </a:ext>
            </a:extLst>
          </p:cNvPr>
          <p:cNvSpPr/>
          <p:nvPr/>
        </p:nvSpPr>
        <p:spPr>
          <a:xfrm>
            <a:off x="1978505" y="4049713"/>
            <a:ext cx="152400" cy="2286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Down Arrow 30">
            <a:extLst>
              <a:ext uri="{FF2B5EF4-FFF2-40B4-BE49-F238E27FC236}">
                <a16:creationId xmlns:a16="http://schemas.microsoft.com/office/drawing/2014/main" id="{707E7D15-7D96-CD43-9FAB-DB0063D2EFF7}"/>
              </a:ext>
            </a:extLst>
          </p:cNvPr>
          <p:cNvSpPr/>
          <p:nvPr/>
        </p:nvSpPr>
        <p:spPr>
          <a:xfrm>
            <a:off x="3081818" y="4049713"/>
            <a:ext cx="152400" cy="2286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75097703-F6FA-E942-9280-2FDFDC7C9A08}"/>
              </a:ext>
            </a:extLst>
          </p:cNvPr>
          <p:cNvSpPr txBox="1">
            <a:spLocks/>
          </p:cNvSpPr>
          <p:nvPr/>
        </p:nvSpPr>
        <p:spPr bwMode="auto">
          <a:xfrm>
            <a:off x="1130780" y="4244975"/>
            <a:ext cx="16875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ko-KR" altLang="en-US" sz="2800" b="1">
                <a:solidFill>
                  <a:schemeClr val="bg1"/>
                </a:solidFill>
              </a:rPr>
              <a:t>영</a:t>
            </a:r>
            <a:endParaRPr lang="en-US" altLang="en-US" sz="2800" b="1">
              <a:solidFill>
                <a:schemeClr val="bg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6CF68333-4ECC-364B-8D99-86D1B20FB69C}"/>
              </a:ext>
            </a:extLst>
          </p:cNvPr>
          <p:cNvSpPr txBox="1">
            <a:spLocks/>
          </p:cNvSpPr>
          <p:nvPr/>
        </p:nvSpPr>
        <p:spPr bwMode="auto">
          <a:xfrm>
            <a:off x="1773718" y="2628900"/>
            <a:ext cx="16891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ko-KR" altLang="en-US" sz="2800" b="1" dirty="0">
                <a:solidFill>
                  <a:schemeClr val="bg1"/>
                </a:solidFill>
              </a:rPr>
              <a:t>혼</a:t>
            </a:r>
            <a:endParaRPr lang="en-US" altLang="en-US" sz="2800" b="1" dirty="0">
              <a:solidFill>
                <a:schemeClr val="bg1"/>
              </a:solidFill>
            </a:endParaRPr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05C124BF-DF7B-904B-9517-47C19D0716A4}"/>
              </a:ext>
            </a:extLst>
          </p:cNvPr>
          <p:cNvSpPr txBox="1">
            <a:spLocks/>
          </p:cNvSpPr>
          <p:nvPr/>
        </p:nvSpPr>
        <p:spPr bwMode="auto">
          <a:xfrm>
            <a:off x="2397605" y="4244975"/>
            <a:ext cx="16875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ko-KR" altLang="en-US" sz="2800" b="1" dirty="0">
                <a:solidFill>
                  <a:schemeClr val="bg1"/>
                </a:solidFill>
              </a:rPr>
              <a:t>육</a:t>
            </a:r>
            <a:endParaRPr lang="en-US" altLang="en-US" sz="2800" b="1" dirty="0">
              <a:solidFill>
                <a:schemeClr val="bg1"/>
              </a:solidFill>
            </a:endParaRPr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96E06912-6416-094D-ABB9-24B8EEB145CE}"/>
              </a:ext>
            </a:extLst>
          </p:cNvPr>
          <p:cNvSpPr txBox="1">
            <a:spLocks/>
          </p:cNvSpPr>
          <p:nvPr/>
        </p:nvSpPr>
        <p:spPr bwMode="auto">
          <a:xfrm>
            <a:off x="1814815" y="1426554"/>
            <a:ext cx="16891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ko-KR" altLang="en-US" sz="2800" b="1" dirty="0">
                <a:latin typeface="+mj-ea"/>
                <a:ea typeface="+mj-ea"/>
              </a:rPr>
              <a:t>옛사람</a:t>
            </a:r>
            <a:endParaRPr lang="en-US" altLang="en-US" sz="2800" b="1" dirty="0">
              <a:latin typeface="+mj-ea"/>
              <a:ea typeface="+mj-ea"/>
            </a:endParaRPr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id="{66B9147F-5833-9247-8DA1-C545DF51BA50}"/>
              </a:ext>
            </a:extLst>
          </p:cNvPr>
          <p:cNvSpPr txBox="1">
            <a:spLocks/>
          </p:cNvSpPr>
          <p:nvPr/>
        </p:nvSpPr>
        <p:spPr bwMode="auto">
          <a:xfrm>
            <a:off x="5489095" y="1436688"/>
            <a:ext cx="16891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ko-KR" altLang="en-US" sz="2800" b="1" dirty="0">
                <a:latin typeface="+mj-ea"/>
                <a:ea typeface="+mj-ea"/>
              </a:rPr>
              <a:t>새사람</a:t>
            </a:r>
            <a:endParaRPr lang="en-US" altLang="en-US" sz="28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7374444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5041E3E-91DD-D141-A6BF-3AC55577A25D}"/>
              </a:ext>
            </a:extLst>
          </p:cNvPr>
          <p:cNvSpPr/>
          <p:nvPr/>
        </p:nvSpPr>
        <p:spPr>
          <a:xfrm>
            <a:off x="-27211" y="290869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r>
              <a:rPr lang="ko-KR" altLang="en-US" b="1" dirty="0"/>
              <a:t>왜 </a:t>
            </a:r>
            <a:r>
              <a:rPr lang="ko-KR" altLang="en-US" b="1" dirty="0">
                <a:solidFill>
                  <a:srgbClr val="0070C0"/>
                </a:solidFill>
              </a:rPr>
              <a:t>혼의 구원</a:t>
            </a:r>
            <a:r>
              <a:rPr lang="ko-KR" altLang="en-US" b="1" dirty="0"/>
              <a:t>이</a:t>
            </a:r>
            <a:r>
              <a:rPr lang="ko-KR" altLang="en-US" b="1" dirty="0">
                <a:solidFill>
                  <a:srgbClr val="0070C0"/>
                </a:solidFill>
              </a:rPr>
              <a:t> </a:t>
            </a:r>
            <a:r>
              <a:rPr lang="ko-KR" altLang="en-US" b="1" dirty="0"/>
              <a:t>중요할까</a:t>
            </a:r>
            <a:r>
              <a:rPr lang="en-US" altLang="ko-KR" b="1" dirty="0"/>
              <a:t>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“</a:t>
            </a:r>
            <a:r>
              <a:rPr lang="ko-KR" altLang="en-US" b="1" dirty="0"/>
              <a:t>그러므로 우리는 두려워할지니 그의 안식에 들어갈 약속이 남아 있을지라도 너희 중에 </a:t>
            </a:r>
            <a:br>
              <a:rPr lang="en-US" altLang="ko-KR" b="1" dirty="0"/>
            </a:br>
            <a:r>
              <a:rPr lang="ko-KR" altLang="en-US" b="1" dirty="0"/>
              <a:t>혹 </a:t>
            </a:r>
            <a:r>
              <a:rPr lang="ko-KR" altLang="en-US" b="1" dirty="0">
                <a:solidFill>
                  <a:srgbClr val="C00000"/>
                </a:solidFill>
              </a:rPr>
              <a:t>미치지 못할 </a:t>
            </a:r>
            <a:r>
              <a:rPr lang="ko-KR" altLang="en-US" b="1" dirty="0"/>
              <a:t>자가 있을까 함이라</a:t>
            </a:r>
            <a:r>
              <a:rPr lang="en-US" b="1" dirty="0"/>
              <a:t>”</a:t>
            </a:r>
            <a:r>
              <a:rPr lang="ko-KR" altLang="en-US" b="1" dirty="0"/>
              <a:t> </a:t>
            </a:r>
            <a:r>
              <a:rPr lang="en-US" b="1" dirty="0"/>
              <a:t>- </a:t>
            </a:r>
            <a:r>
              <a:rPr lang="ko-KR" altLang="en-US" b="1" dirty="0"/>
              <a:t>히</a:t>
            </a:r>
            <a:r>
              <a:rPr lang="en-US" b="1" dirty="0"/>
              <a:t> 4:1 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“</a:t>
            </a:r>
            <a:r>
              <a:rPr lang="ko-KR" altLang="en-US" b="1" dirty="0"/>
              <a:t>너희는 돌아보아 하나님 은혜에 </a:t>
            </a:r>
            <a:r>
              <a:rPr lang="ko-KR" altLang="en-US" b="1" dirty="0">
                <a:solidFill>
                  <a:srgbClr val="C00000"/>
                </a:solidFill>
              </a:rPr>
              <a:t>이르지 못하는</a:t>
            </a:r>
            <a:r>
              <a:rPr lang="ko-KR" altLang="en-US" b="1" dirty="0"/>
              <a:t> 자가 있는가 두려워하고</a:t>
            </a:r>
            <a:r>
              <a:rPr lang="en-US" b="1" dirty="0"/>
              <a:t>”</a:t>
            </a:r>
            <a:r>
              <a:rPr lang="ko-KR" altLang="en-US" b="1" dirty="0"/>
              <a:t> </a:t>
            </a:r>
            <a:r>
              <a:rPr lang="en-US" b="1" dirty="0"/>
              <a:t>- </a:t>
            </a:r>
            <a:r>
              <a:rPr lang="ko-KR" altLang="en-US" b="1" dirty="0"/>
              <a:t>히 </a:t>
            </a:r>
            <a:r>
              <a:rPr lang="en-US" altLang="ko-KR" b="1" dirty="0"/>
              <a:t>12:15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2641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E519BA1-6570-2646-81E4-205F096AA692}"/>
              </a:ext>
            </a:extLst>
          </p:cNvPr>
          <p:cNvSpPr/>
          <p:nvPr/>
        </p:nvSpPr>
        <p:spPr>
          <a:xfrm>
            <a:off x="-27211" y="290869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/>
              <a:t>복음의 </a:t>
            </a:r>
            <a:r>
              <a:rPr lang="ko-KR" altLang="en-US" b="1" dirty="0">
                <a:solidFill>
                  <a:srgbClr val="0070C0"/>
                </a:solidFill>
              </a:rPr>
              <a:t>핵심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“</a:t>
            </a:r>
            <a:r>
              <a:rPr lang="ko-KR" altLang="en-US" b="1" dirty="0"/>
              <a:t>할례를 받고 안 받는 것이 문제가 아니라 </a:t>
            </a:r>
            <a:r>
              <a:rPr lang="ko-KR" altLang="en-US" b="1" dirty="0">
                <a:solidFill>
                  <a:srgbClr val="C00000"/>
                </a:solidFill>
              </a:rPr>
              <a:t>새사람</a:t>
            </a:r>
            <a:r>
              <a:rPr lang="ko-KR" altLang="en-US" b="1" dirty="0"/>
              <a:t>이 되는 것이 중요합니다</a:t>
            </a:r>
            <a:r>
              <a:rPr lang="en-US" b="1" dirty="0"/>
              <a:t>”</a:t>
            </a:r>
          </a:p>
          <a:p>
            <a:pPr marL="0" indent="0">
              <a:buNone/>
            </a:pPr>
            <a:r>
              <a:rPr lang="en-US" b="1" dirty="0"/>
              <a:t>- </a:t>
            </a:r>
            <a:r>
              <a:rPr lang="ko-KR" altLang="en-US" b="1" dirty="0"/>
              <a:t>갈</a:t>
            </a:r>
            <a:r>
              <a:rPr lang="en-US" b="1" dirty="0"/>
              <a:t>6:15 (</a:t>
            </a:r>
            <a:r>
              <a:rPr lang="ko-KR" altLang="en-US" b="1" dirty="0"/>
              <a:t>현대인의 성경</a:t>
            </a:r>
            <a:r>
              <a:rPr lang="en-US" altLang="ko-KR" b="1" dirty="0"/>
              <a:t>)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“</a:t>
            </a:r>
            <a:r>
              <a:rPr lang="ko-KR" altLang="en-US" b="1" dirty="0"/>
              <a:t>그리스도</a:t>
            </a:r>
            <a:r>
              <a:rPr lang="en-US" b="1" dirty="0"/>
              <a:t> </a:t>
            </a:r>
            <a:r>
              <a:rPr lang="ko-KR" altLang="en-US" b="1" dirty="0"/>
              <a:t>예수님 안에서는 할례를 받고 안 받는 것이 문제가 아니라</a:t>
            </a:r>
            <a:r>
              <a:rPr lang="en-US" b="1" dirty="0"/>
              <a:t> </a:t>
            </a:r>
            <a:r>
              <a:rPr lang="ko-KR" altLang="en-US" b="1" dirty="0">
                <a:solidFill>
                  <a:srgbClr val="C00000"/>
                </a:solidFill>
              </a:rPr>
              <a:t>사랑으로 표현되는 믿음</a:t>
            </a:r>
            <a:r>
              <a:rPr lang="ko-KR" altLang="en-US" b="1" dirty="0"/>
              <a:t>만이 중요합니다</a:t>
            </a:r>
            <a:r>
              <a:rPr lang="en-US" b="1" dirty="0"/>
              <a:t>”</a:t>
            </a:r>
          </a:p>
          <a:p>
            <a:pPr marL="0" indent="0">
              <a:buNone/>
            </a:pPr>
            <a:r>
              <a:rPr lang="en-US" b="1" dirty="0"/>
              <a:t>- </a:t>
            </a:r>
            <a:r>
              <a:rPr lang="ko-KR" altLang="en-US" b="1" dirty="0"/>
              <a:t>갈</a:t>
            </a:r>
            <a:r>
              <a:rPr lang="en-US" b="1" dirty="0"/>
              <a:t>5:6 (</a:t>
            </a:r>
            <a:r>
              <a:rPr lang="ko-KR" altLang="en-US" b="1" dirty="0"/>
              <a:t>현대인의 성경</a:t>
            </a:r>
            <a:r>
              <a:rPr lang="en-US" altLang="ko-KR" b="1" dirty="0"/>
              <a:t>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175693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271</Words>
  <Application>Microsoft Macintosh PowerPoint</Application>
  <PresentationFormat>On-screen Show (4:3)</PresentationFormat>
  <Paragraphs>36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맑은 고딕</vt:lpstr>
      <vt:lpstr>Office Theme</vt:lpstr>
      <vt:lpstr>KAINOS HEALING MINISTRY</vt:lpstr>
      <vt:lpstr>혼의 구원?</vt:lpstr>
      <vt:lpstr>성화는 상급의 문제일까?</vt:lpstr>
      <vt:lpstr>PowerPoint Presentation</vt:lpstr>
      <vt:lpstr>옛사람과 새사람의 차이</vt:lpstr>
      <vt:lpstr>왜 혼의 구원이 중요할까?</vt:lpstr>
      <vt:lpstr>복음의 핵심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KAINOS HEALING MINISTRY</dc:title>
  <dc:creator>Owner</dc:creator>
  <cp:lastModifiedBy>sarah choi</cp:lastModifiedBy>
  <cp:revision>12</cp:revision>
  <dcterms:created xsi:type="dcterms:W3CDTF">2021-04-03T21:11:36Z</dcterms:created>
  <dcterms:modified xsi:type="dcterms:W3CDTF">2021-04-05T21:18:40Z</dcterms:modified>
</cp:coreProperties>
</file>