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7" r:id="rId2"/>
    <p:sldId id="276" r:id="rId3"/>
    <p:sldId id="271" r:id="rId4"/>
    <p:sldId id="277" r:id="rId5"/>
    <p:sldId id="260" r:id="rId6"/>
    <p:sldId id="261" r:id="rId7"/>
    <p:sldId id="269" r:id="rId8"/>
    <p:sldId id="272" r:id="rId9"/>
    <p:sldId id="268" r:id="rId10"/>
    <p:sldId id="270" r:id="rId11"/>
    <p:sldId id="265" r:id="rId12"/>
    <p:sldId id="27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>
      <p:cViewPr varScale="1">
        <p:scale>
          <a:sx n="124" d="100"/>
          <a:sy n="124" d="100"/>
        </p:scale>
        <p:origin x="18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B7A2A2-995C-4316-953D-49B402821684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8F6F57-CE55-47B2-A162-414C8AE50E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501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F6F57-CE55-47B2-A162-414C8AE50EA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0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F6F57-CE55-47B2-A162-414C8AE50EA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041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8F6F57-CE55-47B2-A162-414C8AE50EA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21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570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68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400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7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975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8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606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860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01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75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19939-87A8-4100-906D-9971DEAA9D70}" type="datetimeFigureOut">
              <a:rPr lang="en-US" smtClean="0"/>
              <a:t>4/5/21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DB6BE-73C8-46E5-BD97-37F4E8899B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20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892" y="5848482"/>
            <a:ext cx="512538" cy="6366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10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구원을 얻는 믿음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</p:spTree>
    <p:extLst>
      <p:ext uri="{BB962C8B-B14F-4D97-AF65-F5344CB8AC3E}">
        <p14:creationId xmlns:p14="http://schemas.microsoft.com/office/powerpoint/2010/main" val="3231038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899318"/>
            <a:ext cx="8229600" cy="505936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b="1" dirty="0"/>
              <a:t>“And to whom </a:t>
            </a:r>
            <a:r>
              <a:rPr lang="en-US" b="1" dirty="0" err="1"/>
              <a:t>sware</a:t>
            </a:r>
            <a:r>
              <a:rPr lang="en-US" b="1" dirty="0"/>
              <a:t> he that they should not enter into his rest, but to them that </a:t>
            </a:r>
            <a:br>
              <a:rPr lang="en-US" b="1" dirty="0"/>
            </a:br>
            <a:r>
              <a:rPr lang="en-US" b="1" u="sng" dirty="0">
                <a:solidFill>
                  <a:srgbClr val="C00000"/>
                </a:solidFill>
              </a:rPr>
              <a:t>believed not</a:t>
            </a:r>
            <a:r>
              <a:rPr lang="en-US" b="1" dirty="0"/>
              <a:t>? So we see that they could not enter in because of unbelief" - KJV</a:t>
            </a:r>
            <a:endParaRPr lang="en-US" dirty="0"/>
          </a:p>
          <a:p>
            <a:pPr marL="0" indent="0">
              <a:lnSpc>
                <a:spcPct val="110000"/>
              </a:lnSpc>
              <a:buNone/>
            </a:pPr>
            <a:br>
              <a:rPr lang="en-US" b="1" dirty="0"/>
            </a:br>
            <a:r>
              <a:rPr lang="en-US" b="1" dirty="0"/>
              <a:t>“And to whom did He swear that they would not enter His rest, but to those who </a:t>
            </a:r>
            <a:r>
              <a:rPr lang="en-US" b="1" u="sng" dirty="0">
                <a:solidFill>
                  <a:srgbClr val="0070C0"/>
                </a:solidFill>
              </a:rPr>
              <a:t>did not obey</a:t>
            </a:r>
            <a:r>
              <a:rPr lang="en-US" b="1" dirty="0"/>
              <a:t>? </a:t>
            </a:r>
            <a:r>
              <a:rPr lang="en-US" dirty="0"/>
              <a:t> </a:t>
            </a:r>
            <a:r>
              <a:rPr lang="en-US" b="1" dirty="0"/>
              <a:t>So we see that they could not enter in </a:t>
            </a:r>
            <a:br>
              <a:rPr lang="en-US" b="1" dirty="0"/>
            </a:br>
            <a:r>
              <a:rPr lang="en-US" b="1" dirty="0"/>
              <a:t>because of unbelief” - NKJV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0285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ko-KR" altLang="en-US" b="1" dirty="0">
                <a:solidFill>
                  <a:srgbClr val="C00000"/>
                </a:solidFill>
              </a:rPr>
              <a:t>생명책</a:t>
            </a:r>
            <a:r>
              <a:rPr lang="ko-KR" altLang="en-US" b="1" dirty="0"/>
              <a:t>의 이름은 </a:t>
            </a:r>
            <a:r>
              <a:rPr lang="ko-KR" altLang="en-US" b="1" dirty="0">
                <a:solidFill>
                  <a:srgbClr val="0070C0"/>
                </a:solidFill>
              </a:rPr>
              <a:t>영원</a:t>
            </a:r>
            <a:r>
              <a:rPr lang="ko-KR" altLang="en-US" b="1" dirty="0"/>
              <a:t>할까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ko-KR" b="1" dirty="0"/>
              <a:t>“</a:t>
            </a:r>
            <a:r>
              <a:rPr lang="ko-KR" altLang="en-US" b="1" dirty="0"/>
              <a:t>그러나 사데에 그 옷을 더럽히지 아니한 자 몇명이 네게 있어 </a:t>
            </a:r>
            <a:r>
              <a:rPr lang="ko-KR" altLang="en-US" b="1" dirty="0">
                <a:solidFill>
                  <a:srgbClr val="C00000"/>
                </a:solidFill>
              </a:rPr>
              <a:t>흰 옷을 입고 </a:t>
            </a:r>
            <a:r>
              <a:rPr lang="ko-KR" altLang="en-US" b="1" dirty="0"/>
              <a:t>나와 함께 다니리니 그들은 합당한 자인 연고라</a:t>
            </a:r>
            <a:endParaRPr lang="en-US" altLang="ko-KR" b="1" dirty="0"/>
          </a:p>
          <a:p>
            <a:pPr marL="0" indent="0">
              <a:buNone/>
            </a:pPr>
            <a:endParaRPr lang="ko-KR" altLang="en-US" b="1" dirty="0"/>
          </a:p>
          <a:p>
            <a:pPr marL="0" indent="0">
              <a:buNone/>
            </a:pPr>
            <a:r>
              <a:rPr lang="ko-KR" altLang="en-US" b="1" dirty="0">
                <a:solidFill>
                  <a:srgbClr val="0070C0"/>
                </a:solidFill>
              </a:rPr>
              <a:t>이기는 자는 </a:t>
            </a:r>
            <a:r>
              <a:rPr lang="ko-KR" altLang="en-US" b="1" dirty="0"/>
              <a:t>이와 같이 흰 옷을 입을 것이요 내가 그 이름을 </a:t>
            </a:r>
            <a:r>
              <a:rPr lang="ko-KR" altLang="en-US" b="1" dirty="0">
                <a:solidFill>
                  <a:srgbClr val="C00000"/>
                </a:solidFill>
              </a:rPr>
              <a:t>생명책에서 반드시 흐리지 아니하고 </a:t>
            </a:r>
            <a:r>
              <a:rPr lang="ko-KR" altLang="en-US" b="1" dirty="0"/>
              <a:t>그 이름을 내 아버지 앞과 그 천사들 앞에서 </a:t>
            </a:r>
            <a:r>
              <a:rPr lang="ko-KR" altLang="en-US" b="1" dirty="0" err="1"/>
              <a:t>시인하리라</a:t>
            </a:r>
            <a:r>
              <a:rPr lang="en-US" altLang="ko-KR" b="1" dirty="0"/>
              <a:t>” - </a:t>
            </a:r>
            <a:r>
              <a:rPr lang="ko-KR" altLang="en-US" b="1" dirty="0"/>
              <a:t>계 </a:t>
            </a:r>
            <a:r>
              <a:rPr lang="en-US" altLang="ko-KR" b="1" dirty="0"/>
              <a:t>3:4-5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084596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EB4C9F6-AB5E-6241-B19D-B9411F7963D2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latin typeface="+mj-ea"/>
              </a:rPr>
              <a:t>어떻게 해야 </a:t>
            </a:r>
            <a:r>
              <a:rPr lang="ko-KR" altLang="en-US" b="1" dirty="0">
                <a:solidFill>
                  <a:srgbClr val="0070C0"/>
                </a:solidFill>
                <a:latin typeface="+mj-ea"/>
              </a:rPr>
              <a:t>흰 옷</a:t>
            </a:r>
            <a:r>
              <a:rPr lang="ko-KR" altLang="en-US" b="1" dirty="0">
                <a:latin typeface="+mj-ea"/>
              </a:rPr>
              <a:t>을 준비할까</a:t>
            </a:r>
            <a:r>
              <a:rPr lang="en-US" altLang="ko-KR" b="1" dirty="0">
                <a:latin typeface="+mj-ea"/>
              </a:rPr>
              <a:t>?</a:t>
            </a:r>
            <a:endParaRPr lang="en-US" b="1" dirty="0">
              <a:latin typeface="+mj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805" y="200777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“</a:t>
            </a:r>
            <a:r>
              <a:rPr lang="ko-KR" altLang="en-US" b="1" dirty="0"/>
              <a:t>모든 사람으로 더불어 </a:t>
            </a:r>
            <a:r>
              <a:rPr lang="ko-KR" altLang="en-US" b="1" dirty="0">
                <a:solidFill>
                  <a:srgbClr val="C00000"/>
                </a:solidFill>
              </a:rPr>
              <a:t>화평함</a:t>
            </a:r>
            <a:r>
              <a:rPr lang="ko-KR" altLang="en-US" b="1" dirty="0"/>
              <a:t>과 </a:t>
            </a:r>
            <a:r>
              <a:rPr lang="ko-KR" altLang="en-US" b="1" dirty="0">
                <a:solidFill>
                  <a:srgbClr val="0070C0"/>
                </a:solidFill>
              </a:rPr>
              <a:t>거룩함</a:t>
            </a:r>
            <a:r>
              <a:rPr lang="ko-KR" altLang="en-US" b="1" dirty="0"/>
              <a:t>을 좇으라 </a:t>
            </a:r>
            <a:r>
              <a:rPr lang="ko-KR" altLang="en-US" b="1" dirty="0">
                <a:solidFill>
                  <a:srgbClr val="C00000"/>
                </a:solidFill>
              </a:rPr>
              <a:t>이것이 없이는 </a:t>
            </a:r>
            <a:r>
              <a:rPr lang="ko-KR" altLang="en-US" b="1" dirty="0"/>
              <a:t>아무도 주를 보지 못하리라</a:t>
            </a:r>
            <a:r>
              <a:rPr lang="en-US" b="1" dirty="0"/>
              <a:t>”- </a:t>
            </a:r>
            <a:r>
              <a:rPr lang="ko-KR" altLang="en-US" b="1" dirty="0"/>
              <a:t>히 </a:t>
            </a:r>
            <a:r>
              <a:rPr lang="en-US" altLang="ko-KR" b="1" dirty="0"/>
              <a:t>12:14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ko-KR" altLang="en-US" b="1" dirty="0"/>
              <a:t>실제로 말씀에 </a:t>
            </a:r>
            <a:r>
              <a:rPr lang="ko-KR" altLang="en-US" b="1" dirty="0">
                <a:solidFill>
                  <a:srgbClr val="0070C0"/>
                </a:solidFill>
              </a:rPr>
              <a:t>순종</a:t>
            </a:r>
            <a:r>
              <a:rPr lang="ko-KR" altLang="en-US" b="1" dirty="0"/>
              <a:t>하지 않기 때문에 </a:t>
            </a:r>
            <a:r>
              <a:rPr lang="ko-KR" altLang="en-US" b="1" dirty="0">
                <a:solidFill>
                  <a:srgbClr val="C00000"/>
                </a:solidFill>
              </a:rPr>
              <a:t>자아</a:t>
            </a:r>
            <a:r>
              <a:rPr lang="ko-KR" altLang="en-US" b="1" dirty="0"/>
              <a:t>가 죽지않고 </a:t>
            </a:r>
            <a:r>
              <a:rPr lang="ko-KR" altLang="en-US" b="1" dirty="0">
                <a:solidFill>
                  <a:srgbClr val="C00000"/>
                </a:solidFill>
              </a:rPr>
              <a:t>변화</a:t>
            </a:r>
            <a:r>
              <a:rPr lang="ko-KR" altLang="en-US" b="1" dirty="0"/>
              <a:t>되지 않는다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0128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61B7CAC-B43D-2347-81B8-859B71BDDE8F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누가 </a:t>
            </a:r>
            <a:r>
              <a:rPr lang="ko-KR" altLang="en-US" b="1" dirty="0">
                <a:solidFill>
                  <a:srgbClr val="C00000"/>
                </a:solidFill>
              </a:rPr>
              <a:t>택함</a:t>
            </a:r>
            <a:r>
              <a:rPr lang="ko-KR" altLang="en-US" b="1" dirty="0"/>
              <a:t>을 받은 자인가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 “</a:t>
            </a:r>
            <a:r>
              <a:rPr lang="ko-KR" altLang="en-US" b="1" dirty="0"/>
              <a:t>저가 큰 나팔 소리와 함께 천사들을 보내리니 저희가 그 </a:t>
            </a:r>
            <a:r>
              <a:rPr lang="ko-KR" altLang="en-US" b="1" dirty="0">
                <a:solidFill>
                  <a:srgbClr val="0070C0"/>
                </a:solidFill>
              </a:rPr>
              <a:t>택하신 자</a:t>
            </a:r>
            <a:r>
              <a:rPr lang="ko-KR" altLang="en-US" b="1" dirty="0"/>
              <a:t>들을 하늘 </a:t>
            </a:r>
            <a:br>
              <a:rPr lang="en-US" altLang="ko-KR" b="1" dirty="0"/>
            </a:br>
            <a:r>
              <a:rPr lang="ko-KR" altLang="en-US" b="1" dirty="0"/>
              <a:t>이 끝에서 저 끝까지 사방에서 </a:t>
            </a:r>
            <a:r>
              <a:rPr lang="ko-KR" altLang="en-US" b="1" dirty="0" err="1"/>
              <a:t>모으리라</a:t>
            </a:r>
            <a:r>
              <a:rPr lang="en-US" altLang="ko-KR" b="1" dirty="0"/>
              <a:t>”</a:t>
            </a:r>
            <a:br>
              <a:rPr lang="en-US" altLang="ko-KR" b="1" dirty="0"/>
            </a:br>
            <a:r>
              <a:rPr lang="en-US" altLang="ko-KR" b="1" dirty="0"/>
              <a:t>- </a:t>
            </a:r>
            <a:r>
              <a:rPr lang="ko-KR" altLang="en-US" b="1" dirty="0"/>
              <a:t>마 </a:t>
            </a:r>
            <a:r>
              <a:rPr lang="en-US" altLang="ko-KR" b="1" dirty="0"/>
              <a:t>24:31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altLang="ko-KR" b="1" dirty="0"/>
              <a:t>“</a:t>
            </a:r>
            <a:r>
              <a:rPr lang="ko-KR" altLang="en-US" b="1" dirty="0">
                <a:solidFill>
                  <a:srgbClr val="C00000"/>
                </a:solidFill>
              </a:rPr>
              <a:t>청함</a:t>
            </a:r>
            <a:r>
              <a:rPr lang="ko-KR" altLang="en-US" b="1" dirty="0"/>
              <a:t>을 받은 자는 많되 </a:t>
            </a:r>
            <a:r>
              <a:rPr lang="ko-KR" altLang="en-US" b="1" dirty="0">
                <a:solidFill>
                  <a:srgbClr val="0070C0"/>
                </a:solidFill>
              </a:rPr>
              <a:t>택함</a:t>
            </a:r>
            <a:r>
              <a:rPr lang="ko-KR" altLang="en-US" b="1" dirty="0"/>
              <a:t>을 받은 자는 적으니라</a:t>
            </a:r>
            <a:r>
              <a:rPr lang="en-US" altLang="ko-KR" b="1" dirty="0"/>
              <a:t>”- </a:t>
            </a:r>
            <a:r>
              <a:rPr lang="ko-KR" altLang="en-US" b="1" dirty="0"/>
              <a:t>마 </a:t>
            </a:r>
            <a:r>
              <a:rPr lang="en-US" altLang="ko-KR" b="1" dirty="0"/>
              <a:t>22:14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774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4270CD-F234-CE45-B572-42FAAD721607}"/>
              </a:ext>
            </a:extLst>
          </p:cNvPr>
          <p:cNvSpPr/>
          <p:nvPr/>
        </p:nvSpPr>
        <p:spPr>
          <a:xfrm>
            <a:off x="-27211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805" y="304800"/>
            <a:ext cx="8229600" cy="1143000"/>
          </a:xfrm>
        </p:spPr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성경</a:t>
            </a:r>
            <a:r>
              <a:rPr lang="ko-KR" altLang="en-US" b="1" dirty="0"/>
              <a:t>의 </a:t>
            </a:r>
            <a:r>
              <a:rPr lang="ko-KR" altLang="en-US" b="1" dirty="0">
                <a:solidFill>
                  <a:srgbClr val="0070C0"/>
                </a:solidFill>
              </a:rPr>
              <a:t>기준</a:t>
            </a:r>
            <a:r>
              <a:rPr lang="ko-KR" altLang="en-US" b="1" dirty="0"/>
              <a:t>은 무엇일까</a:t>
            </a:r>
            <a:r>
              <a:rPr lang="en-US" altLang="ko-KR" b="1" dirty="0"/>
              <a:t>?</a:t>
            </a:r>
            <a:endParaRPr lang="en-US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05000" y="2589725"/>
            <a:ext cx="4949496" cy="3934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loud Callout 3"/>
          <p:cNvSpPr/>
          <p:nvPr/>
        </p:nvSpPr>
        <p:spPr>
          <a:xfrm>
            <a:off x="5410200" y="1554553"/>
            <a:ext cx="1828800" cy="1036247"/>
          </a:xfrm>
          <a:prstGeom prst="cloudCallout">
            <a:avLst>
              <a:gd name="adj1" fmla="val -57793"/>
              <a:gd name="adj2" fmla="val 891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미련한 다섯 처녀</a:t>
            </a:r>
            <a:r>
              <a:rPr lang="en-US" altLang="ko-KR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5" name="Cloud Callout 4"/>
          <p:cNvSpPr/>
          <p:nvPr/>
        </p:nvSpPr>
        <p:spPr>
          <a:xfrm>
            <a:off x="1219200" y="1828800"/>
            <a:ext cx="1828800" cy="990600"/>
          </a:xfrm>
          <a:prstGeom prst="cloudCallout">
            <a:avLst>
              <a:gd name="adj1" fmla="val 88514"/>
              <a:gd name="adj2" fmla="val 3912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70C0"/>
                </a:solidFill>
              </a:rPr>
              <a:t>지혜로운 다섯 처녀</a:t>
            </a:r>
            <a:r>
              <a:rPr lang="en-US" altLang="ko-KR" b="1" dirty="0">
                <a:solidFill>
                  <a:srgbClr val="0070C0"/>
                </a:solidFill>
              </a:rPr>
              <a:t>?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5585460" y="4114800"/>
            <a:ext cx="3352800" cy="1524000"/>
          </a:xfrm>
          <a:prstGeom prst="cloudCallout">
            <a:avLst>
              <a:gd name="adj1" fmla="val -71233"/>
              <a:gd name="adj2" fmla="val -7328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한번 구원받으면 절대로 잃어버리지 않는다고 했는데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2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11CCB97-1065-E54A-A52D-19743D78D57A}"/>
              </a:ext>
            </a:extLst>
          </p:cNvPr>
          <p:cNvSpPr/>
          <p:nvPr/>
        </p:nvSpPr>
        <p:spPr>
          <a:xfrm>
            <a:off x="-76200" y="290869"/>
            <a:ext cx="92474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믿음</a:t>
            </a:r>
            <a:r>
              <a:rPr lang="ko-KR" altLang="en-US" b="1" dirty="0"/>
              <a:t>과 </a:t>
            </a:r>
            <a:r>
              <a:rPr lang="ko-KR" altLang="en-US" b="1" dirty="0">
                <a:solidFill>
                  <a:srgbClr val="0070C0"/>
                </a:solidFill>
              </a:rPr>
              <a:t>순종</a:t>
            </a:r>
            <a:r>
              <a:rPr lang="ko-KR" altLang="en-US" b="1" dirty="0"/>
              <a:t>의 관계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ko-KR" altLang="en-US" b="1" dirty="0"/>
              <a:t>믿음과 순종은 </a:t>
            </a:r>
            <a:r>
              <a:rPr lang="ko-KR" altLang="en-US" b="1" dirty="0">
                <a:solidFill>
                  <a:srgbClr val="C00000"/>
                </a:solidFill>
              </a:rPr>
              <a:t>동전의 양면</a:t>
            </a:r>
            <a:r>
              <a:rPr lang="ko-KR" altLang="en-US" b="1" dirty="0"/>
              <a:t>같이 </a:t>
            </a:r>
            <a:r>
              <a:rPr lang="ko-KR" altLang="en-US" b="1" dirty="0">
                <a:solidFill>
                  <a:srgbClr val="0070C0"/>
                </a:solidFill>
              </a:rPr>
              <a:t>하나</a:t>
            </a:r>
            <a:r>
              <a:rPr lang="ko-KR" altLang="en-US" b="1" dirty="0"/>
              <a:t>이다</a:t>
            </a:r>
            <a:endParaRPr lang="en-US" altLang="ko-KR" b="1" dirty="0"/>
          </a:p>
          <a:p>
            <a:pPr>
              <a:lnSpc>
                <a:spcPct val="150000"/>
              </a:lnSpc>
            </a:pPr>
            <a:r>
              <a:rPr lang="ko-KR" altLang="en-US" b="1" dirty="0"/>
              <a:t>롬 </a:t>
            </a:r>
            <a:r>
              <a:rPr lang="en-US" altLang="ko-KR" b="1" dirty="0"/>
              <a:t>4</a:t>
            </a:r>
            <a:r>
              <a:rPr lang="ko-KR" altLang="en-US" b="1" dirty="0"/>
              <a:t>장</a:t>
            </a:r>
            <a:r>
              <a:rPr lang="en-US" altLang="ko-KR" b="1" dirty="0"/>
              <a:t>- </a:t>
            </a:r>
            <a:r>
              <a:rPr lang="ko-KR" altLang="en-US" b="1" dirty="0"/>
              <a:t>아브라함이 </a:t>
            </a:r>
            <a:r>
              <a:rPr lang="ko-KR" altLang="en-US" b="1" dirty="0">
                <a:solidFill>
                  <a:srgbClr val="0070C0"/>
                </a:solidFill>
              </a:rPr>
              <a:t>믿음으로 의롭게</a:t>
            </a:r>
            <a:r>
              <a:rPr lang="ko-KR" altLang="en-US" b="1" dirty="0"/>
              <a:t> 되었다</a:t>
            </a:r>
            <a:endParaRPr lang="en-US" altLang="ko-KR" b="1" dirty="0"/>
          </a:p>
          <a:p>
            <a:pPr marL="0">
              <a:lnSpc>
                <a:spcPct val="110000"/>
              </a:lnSpc>
              <a:spcBef>
                <a:spcPts val="1968"/>
              </a:spcBef>
            </a:pPr>
            <a:r>
              <a:rPr lang="ko-KR" altLang="en-US" b="1" dirty="0"/>
              <a:t>약</a:t>
            </a:r>
            <a:r>
              <a:rPr lang="en-US" altLang="ko-KR" b="1" dirty="0"/>
              <a:t> 2</a:t>
            </a:r>
            <a:r>
              <a:rPr lang="ko-KR" altLang="en-US" b="1" dirty="0"/>
              <a:t>장</a:t>
            </a:r>
            <a:r>
              <a:rPr lang="en-US" altLang="ko-KR" b="1" dirty="0"/>
              <a:t>- </a:t>
            </a:r>
            <a:r>
              <a:rPr lang="ko-KR" altLang="en-US" b="1" dirty="0"/>
              <a:t>아브라함의 </a:t>
            </a:r>
            <a:r>
              <a:rPr lang="ko-KR" altLang="en-US" b="1" dirty="0">
                <a:solidFill>
                  <a:srgbClr val="C00000"/>
                </a:solidFill>
              </a:rPr>
              <a:t>믿음이 행함과 함께 </a:t>
            </a:r>
            <a:r>
              <a:rPr lang="en-US" altLang="ko-KR" b="1" dirty="0">
                <a:solidFill>
                  <a:srgbClr val="C00000"/>
                </a:solidFill>
              </a:rPr>
              <a:t>   </a:t>
            </a:r>
            <a:br>
              <a:rPr lang="en-US" altLang="ko-KR" b="1" dirty="0">
                <a:solidFill>
                  <a:srgbClr val="C00000"/>
                </a:solidFill>
              </a:rPr>
            </a:br>
            <a:r>
              <a:rPr lang="en-US" altLang="ko-KR" b="1" dirty="0">
                <a:solidFill>
                  <a:srgbClr val="C00000"/>
                </a:solidFill>
              </a:rPr>
              <a:t>    </a:t>
            </a:r>
            <a:r>
              <a:rPr lang="ko-KR" altLang="en-US" b="1" dirty="0">
                <a:solidFill>
                  <a:srgbClr val="C00000"/>
                </a:solidFill>
              </a:rPr>
              <a:t>일함으로 </a:t>
            </a:r>
            <a:r>
              <a:rPr lang="ko-KR" altLang="en-US" b="1" dirty="0"/>
              <a:t>그 믿음이 온전케 되었다</a:t>
            </a:r>
            <a:endParaRPr lang="en-US" altLang="ko-KR" b="1" dirty="0"/>
          </a:p>
          <a:p>
            <a:pPr>
              <a:lnSpc>
                <a:spcPct val="170000"/>
              </a:lnSpc>
            </a:pPr>
            <a:r>
              <a:rPr lang="ko-KR" altLang="en-US" b="1" dirty="0">
                <a:solidFill>
                  <a:srgbClr val="0070C0"/>
                </a:solidFill>
              </a:rPr>
              <a:t>순종</a:t>
            </a:r>
            <a:r>
              <a:rPr lang="ko-KR" altLang="en-US" b="1" dirty="0"/>
              <a:t>은 알곡과 쭉정이를 나누는 </a:t>
            </a:r>
            <a:r>
              <a:rPr lang="ko-KR" altLang="en-US" b="1" dirty="0">
                <a:solidFill>
                  <a:srgbClr val="0070C0"/>
                </a:solidFill>
              </a:rPr>
              <a:t>잣대</a:t>
            </a:r>
            <a:r>
              <a:rPr lang="ko-KR" altLang="en-US" b="1" dirty="0"/>
              <a:t>이다</a:t>
            </a:r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</p:txBody>
      </p:sp>
    </p:spTree>
    <p:extLst>
      <p:ext uri="{BB962C8B-B14F-4D97-AF65-F5344CB8AC3E}">
        <p14:creationId xmlns:p14="http://schemas.microsoft.com/office/powerpoint/2010/main" val="3416265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8229600" cy="452596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ko-KR" b="1" dirty="0"/>
              <a:t>“</a:t>
            </a:r>
            <a:r>
              <a:rPr lang="ko-KR" altLang="en-US" b="1" dirty="0">
                <a:solidFill>
                  <a:srgbClr val="C00000"/>
                </a:solidFill>
              </a:rPr>
              <a:t>순종이 제사보다 낫고</a:t>
            </a:r>
            <a:r>
              <a:rPr lang="ko-KR" altLang="en-US" b="1" dirty="0"/>
              <a:t> 듣는 것이 수양의 기름보다 나으니</a:t>
            </a:r>
            <a:r>
              <a:rPr lang="en-US" b="1" dirty="0"/>
              <a:t>, </a:t>
            </a:r>
            <a:r>
              <a:rPr lang="ko-KR" altLang="en-US" b="1" dirty="0"/>
              <a:t>이는 </a:t>
            </a:r>
            <a:r>
              <a:rPr lang="ko-KR" altLang="en-US" b="1" dirty="0">
                <a:solidFill>
                  <a:srgbClr val="0070C0"/>
                </a:solidFill>
              </a:rPr>
              <a:t>거역하는 것은</a:t>
            </a:r>
            <a:r>
              <a:rPr lang="ko-KR" altLang="en-US" b="1" dirty="0"/>
              <a:t> 사술의 죄와 같고 완고한 것은 사신 우상에게 절하는 죄와 </a:t>
            </a:r>
            <a:r>
              <a:rPr lang="ko-KR" altLang="en-US" b="1" dirty="0" err="1"/>
              <a:t>같음이라</a:t>
            </a:r>
            <a:r>
              <a:rPr lang="en-US" altLang="ko-KR" b="1" dirty="0"/>
              <a:t>” - </a:t>
            </a:r>
            <a:r>
              <a:rPr lang="ko-KR" altLang="en-US" b="1" dirty="0"/>
              <a:t>삼상 </a:t>
            </a:r>
            <a:r>
              <a:rPr lang="en-US" altLang="ko-KR" b="1" dirty="0"/>
              <a:t>15:22-23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558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4AE769-0EA7-D143-8E64-88C8A05246BA}"/>
              </a:ext>
            </a:extLst>
          </p:cNvPr>
          <p:cNvSpPr/>
          <p:nvPr/>
        </p:nvSpPr>
        <p:spPr>
          <a:xfrm>
            <a:off x="-76200" y="290869"/>
            <a:ext cx="92474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ko-KR" altLang="en-US" b="1" dirty="0"/>
              <a:t>누가 </a:t>
            </a:r>
            <a:r>
              <a:rPr lang="ko-KR" altLang="en-US" b="1" dirty="0">
                <a:solidFill>
                  <a:srgbClr val="0070C0"/>
                </a:solidFill>
              </a:rPr>
              <a:t>천국</a:t>
            </a:r>
            <a:r>
              <a:rPr lang="ko-KR" altLang="en-US" b="1" dirty="0"/>
              <a:t>에 들어가는가</a:t>
            </a:r>
            <a:r>
              <a:rPr lang="en-US" altLang="ko-KR" b="1" dirty="0"/>
              <a:t>?</a:t>
            </a:r>
            <a:br>
              <a:rPr lang="en-US" altLang="ko-KR" b="1" dirty="0"/>
            </a:br>
            <a:br>
              <a:rPr lang="en-US" altLang="ko-KR" b="1" dirty="0"/>
            </a:br>
            <a:r>
              <a:rPr lang="en-US" altLang="ko-KR" sz="3600" b="1" dirty="0"/>
              <a:t>- </a:t>
            </a:r>
            <a:r>
              <a:rPr lang="ko-KR" altLang="en-US" sz="3600" b="1" dirty="0">
                <a:solidFill>
                  <a:srgbClr val="C00000"/>
                </a:solidFill>
              </a:rPr>
              <a:t>두 부류</a:t>
            </a:r>
            <a:r>
              <a:rPr lang="ko-KR" altLang="en-US" sz="3600" b="1" dirty="0"/>
              <a:t>의 신자</a:t>
            </a:r>
            <a:r>
              <a:rPr lang="en-US" altLang="ko-KR" sz="3600" b="1" dirty="0"/>
              <a:t> -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636837"/>
            <a:ext cx="4038600" cy="4525963"/>
          </a:xfrm>
        </p:spPr>
        <p:txBody>
          <a:bodyPr/>
          <a:lstStyle/>
          <a:p>
            <a:r>
              <a:rPr lang="ko-KR" altLang="en-US" b="1" dirty="0"/>
              <a:t>쭉정이</a:t>
            </a:r>
            <a:endParaRPr lang="en-US" altLang="ko-KR" b="1" dirty="0"/>
          </a:p>
          <a:p>
            <a:r>
              <a:rPr lang="ko-KR" altLang="en-US" b="1" dirty="0"/>
              <a:t>청함을 받은 자</a:t>
            </a:r>
            <a:endParaRPr lang="en-US" altLang="ko-KR" b="1" dirty="0"/>
          </a:p>
          <a:p>
            <a:r>
              <a:rPr lang="ko-KR" altLang="en-US" b="1" dirty="0"/>
              <a:t>예복이 없는 자</a:t>
            </a:r>
            <a:endParaRPr lang="en-US" altLang="ko-KR" b="1" dirty="0"/>
          </a:p>
          <a:p>
            <a:r>
              <a:rPr lang="ko-KR" altLang="en-US" b="1" dirty="0"/>
              <a:t>미련한 다섯처녀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636837"/>
            <a:ext cx="4038600" cy="4525963"/>
          </a:xfrm>
        </p:spPr>
        <p:txBody>
          <a:bodyPr/>
          <a:lstStyle/>
          <a:p>
            <a:r>
              <a:rPr lang="ko-KR" altLang="en-US" b="1" dirty="0"/>
              <a:t>알곡</a:t>
            </a:r>
            <a:endParaRPr lang="en-US" altLang="ko-KR" b="1" dirty="0"/>
          </a:p>
          <a:p>
            <a:r>
              <a:rPr lang="ko-KR" altLang="en-US" b="1" dirty="0"/>
              <a:t>택함을 받은 자</a:t>
            </a:r>
            <a:endParaRPr lang="en-US" altLang="ko-KR" b="1" dirty="0"/>
          </a:p>
          <a:p>
            <a:r>
              <a:rPr lang="ko-KR" altLang="en-US" b="1" dirty="0"/>
              <a:t>예복 </a:t>
            </a:r>
            <a:r>
              <a:rPr lang="en-US" altLang="ko-KR" b="1" dirty="0"/>
              <a:t>(</a:t>
            </a:r>
            <a:r>
              <a:rPr lang="ko-KR" altLang="en-US" b="1" dirty="0"/>
              <a:t>흰 옷</a:t>
            </a:r>
            <a:r>
              <a:rPr lang="en-US" altLang="ko-KR" b="1" dirty="0"/>
              <a:t>)</a:t>
            </a:r>
            <a:r>
              <a:rPr lang="ko-KR" altLang="en-US" b="1" dirty="0"/>
              <a:t>을 입은 자</a:t>
            </a:r>
            <a:endParaRPr lang="en-US" altLang="ko-KR" b="1" dirty="0"/>
          </a:p>
          <a:p>
            <a:r>
              <a:rPr lang="ko-KR" altLang="en-US" b="1" dirty="0"/>
              <a:t>지혜로운 다섯처녀</a:t>
            </a:r>
            <a:endParaRPr lang="en-US" altLang="ko-KR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67984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728FE6C-2784-CD4D-85C2-A7E9017BB466}"/>
              </a:ext>
            </a:extLst>
          </p:cNvPr>
          <p:cNvSpPr/>
          <p:nvPr/>
        </p:nvSpPr>
        <p:spPr>
          <a:xfrm>
            <a:off x="-76200" y="290869"/>
            <a:ext cx="92474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믿음</a:t>
            </a:r>
            <a:r>
              <a:rPr lang="en-US" altLang="ko-KR" b="1" dirty="0">
                <a:solidFill>
                  <a:srgbClr val="C00000"/>
                </a:solidFill>
              </a:rPr>
              <a:t>?   </a:t>
            </a:r>
            <a:r>
              <a:rPr lang="ko-KR" altLang="en-US" b="1" dirty="0">
                <a:solidFill>
                  <a:srgbClr val="0070C0"/>
                </a:solidFill>
              </a:rPr>
              <a:t>순종</a:t>
            </a:r>
            <a:r>
              <a:rPr lang="en-US" altLang="ko-KR" b="1" dirty="0">
                <a:solidFill>
                  <a:srgbClr val="0070C0"/>
                </a:solidFill>
              </a:rPr>
              <a:t>?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아들을 믿는 자는 영생이 있고 아들을 </a:t>
            </a:r>
            <a:r>
              <a:rPr lang="ko-KR" altLang="en-US" b="1" dirty="0">
                <a:solidFill>
                  <a:srgbClr val="C00000"/>
                </a:solidFill>
              </a:rPr>
              <a:t>순종치 아니하는 </a:t>
            </a:r>
            <a:r>
              <a:rPr lang="en-US" altLang="ko-KR" b="1" dirty="0"/>
              <a:t>(</a:t>
            </a:r>
            <a:r>
              <a:rPr lang="en-US" b="1" dirty="0" err="1"/>
              <a:t>apeitheo</a:t>
            </a:r>
            <a:r>
              <a:rPr lang="en-US" b="1" dirty="0"/>
              <a:t> - G544, </a:t>
            </a:r>
            <a:r>
              <a:rPr lang="ko-KR" altLang="en-US" b="1" dirty="0">
                <a:solidFill>
                  <a:srgbClr val="0070C0"/>
                </a:solidFill>
              </a:rPr>
              <a:t>아파이테오</a:t>
            </a:r>
            <a:r>
              <a:rPr lang="en-US" b="1" dirty="0"/>
              <a:t>) </a:t>
            </a:r>
            <a:r>
              <a:rPr lang="ko-KR" altLang="en-US" b="1" dirty="0"/>
              <a:t>자는 </a:t>
            </a:r>
            <a:r>
              <a:rPr lang="ko-KR" altLang="en-US" b="1" dirty="0">
                <a:solidFill>
                  <a:srgbClr val="0070C0"/>
                </a:solidFill>
              </a:rPr>
              <a:t>영생</a:t>
            </a:r>
            <a:r>
              <a:rPr lang="ko-KR" altLang="en-US" b="1" dirty="0"/>
              <a:t>을 보지 못하고 도리어 하나님의 진노가 그 위에 머물러 있느니라</a:t>
            </a:r>
            <a:r>
              <a:rPr lang="en-US" b="1" dirty="0"/>
              <a:t>”  - </a:t>
            </a:r>
            <a:r>
              <a:rPr lang="ko-KR" altLang="en-US" b="1" dirty="0"/>
              <a:t>요</a:t>
            </a:r>
            <a:r>
              <a:rPr lang="en-US" b="1" dirty="0"/>
              <a:t> 3:36</a:t>
            </a:r>
          </a:p>
        </p:txBody>
      </p:sp>
    </p:spTree>
    <p:extLst>
      <p:ext uri="{BB962C8B-B14F-4D97-AF65-F5344CB8AC3E}">
        <p14:creationId xmlns:p14="http://schemas.microsoft.com/office/powerpoint/2010/main" val="4244330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61BB200-76D3-1D4D-A588-26D2A9DBC583}"/>
              </a:ext>
            </a:extLst>
          </p:cNvPr>
          <p:cNvSpPr/>
          <p:nvPr/>
        </p:nvSpPr>
        <p:spPr>
          <a:xfrm>
            <a:off x="-76200" y="290869"/>
            <a:ext cx="92474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믿음</a:t>
            </a:r>
            <a:r>
              <a:rPr lang="ko-KR" altLang="en-US" b="1" dirty="0"/>
              <a:t>인가</a:t>
            </a:r>
            <a:r>
              <a:rPr lang="en-US" altLang="ko-KR" b="1" dirty="0"/>
              <a:t>? </a:t>
            </a:r>
            <a:r>
              <a:rPr lang="ko-KR" altLang="en-US" b="1" dirty="0">
                <a:solidFill>
                  <a:srgbClr val="0070C0"/>
                </a:solidFill>
              </a:rPr>
              <a:t>순종</a:t>
            </a:r>
            <a:r>
              <a:rPr lang="ko-KR" altLang="en-US" b="1" dirty="0"/>
              <a:t>인가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/>
              <a:t>“He who believes in the Son has everlasting life; and he who </a:t>
            </a:r>
            <a:r>
              <a:rPr lang="en-US" b="1" u="sng" dirty="0">
                <a:solidFill>
                  <a:srgbClr val="C00000"/>
                </a:solidFill>
              </a:rPr>
              <a:t>does not believe </a:t>
            </a:r>
            <a:r>
              <a:rPr lang="en-US" b="1" dirty="0"/>
              <a:t>the Son shall not see life, but the wrath of God abides on him”- NKJV</a:t>
            </a:r>
            <a:br>
              <a:rPr lang="en-US" b="1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“Whoever believes in the Son has eternal life; whoever </a:t>
            </a:r>
            <a:r>
              <a:rPr lang="en-US" b="1" u="sng" dirty="0">
                <a:solidFill>
                  <a:srgbClr val="0070C0"/>
                </a:solidFill>
              </a:rPr>
              <a:t>does not obey</a:t>
            </a:r>
            <a:r>
              <a:rPr lang="en-US" b="1" dirty="0"/>
              <a:t> the Son shall not see life, but the wrath of God remains on him”</a:t>
            </a:r>
            <a:br>
              <a:rPr lang="en-US" b="1" dirty="0"/>
            </a:br>
            <a:r>
              <a:rPr lang="en-US" b="1" dirty="0"/>
              <a:t>- 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21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BD2FE1-B170-E940-9652-3FCDA614F9FD}"/>
              </a:ext>
            </a:extLst>
          </p:cNvPr>
          <p:cNvSpPr/>
          <p:nvPr/>
        </p:nvSpPr>
        <p:spPr>
          <a:xfrm>
            <a:off x="0" y="290869"/>
            <a:ext cx="9171211" cy="10594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원어의 뜻은 무엇일까</a:t>
            </a:r>
            <a:r>
              <a:rPr lang="en-US" altLang="ko-KR" b="1" dirty="0"/>
              <a:t>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30" y="201034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ἀπ</a:t>
            </a:r>
            <a:r>
              <a:rPr lang="en-US" sz="3600" b="1" dirty="0" err="1"/>
              <a:t>ειθέω</a:t>
            </a:r>
            <a:r>
              <a:rPr lang="en-US" sz="3600" b="1" dirty="0"/>
              <a:t> (</a:t>
            </a:r>
            <a:r>
              <a:rPr lang="en-US" sz="3600" b="1" dirty="0" err="1"/>
              <a:t>apeitheo</a:t>
            </a:r>
            <a:r>
              <a:rPr lang="en-US" sz="3600" b="1" dirty="0"/>
              <a:t> - G544, </a:t>
            </a:r>
            <a:r>
              <a:rPr lang="ko-KR" altLang="en-US" b="1" dirty="0" err="1">
                <a:solidFill>
                  <a:srgbClr val="C00000"/>
                </a:solidFill>
              </a:rPr>
              <a:t>아파이테오</a:t>
            </a:r>
            <a:r>
              <a:rPr lang="en-US" b="1" dirty="0"/>
              <a:t>):</a:t>
            </a:r>
            <a:br>
              <a:rPr lang="en-US" b="1" dirty="0"/>
            </a:br>
            <a:br>
              <a:rPr lang="en-US" b="1" dirty="0"/>
            </a:br>
            <a:r>
              <a:rPr lang="en-US" sz="3600" b="1" dirty="0"/>
              <a:t>- unbelieving, </a:t>
            </a:r>
            <a:r>
              <a:rPr lang="ko-KR" altLang="en-US" b="1" dirty="0">
                <a:solidFill>
                  <a:srgbClr val="0070C0"/>
                </a:solidFill>
              </a:rPr>
              <a:t>믿지 않는</a:t>
            </a:r>
            <a:r>
              <a:rPr lang="en-US" b="1" dirty="0"/>
              <a:t> </a:t>
            </a:r>
          </a:p>
          <a:p>
            <a:pPr marL="0" indent="0">
              <a:buNone/>
            </a:pPr>
            <a:r>
              <a:rPr lang="en-US" sz="3600" b="1" dirty="0"/>
              <a:t>- disobedient,</a:t>
            </a:r>
            <a:r>
              <a:rPr lang="en-US" altLang="ko-KR" sz="3600" b="1" dirty="0">
                <a:solidFill>
                  <a:srgbClr val="0070C0"/>
                </a:solidFill>
              </a:rPr>
              <a:t> </a:t>
            </a:r>
            <a:r>
              <a:rPr lang="ko-KR" altLang="en-US" b="1" dirty="0">
                <a:solidFill>
                  <a:srgbClr val="0070C0"/>
                </a:solidFill>
              </a:rPr>
              <a:t>순종치 않는</a:t>
            </a:r>
            <a:endParaRPr lang="en-US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883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8229600" cy="4525963"/>
          </a:xfrm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“</a:t>
            </a:r>
            <a:r>
              <a:rPr lang="ko-KR" altLang="en-US" b="1" dirty="0"/>
              <a:t>또 하나님이 누구에게 맹세하사 그의</a:t>
            </a:r>
            <a:r>
              <a:rPr lang="en-US" b="1" dirty="0"/>
              <a:t> </a:t>
            </a:r>
            <a:br>
              <a:rPr lang="en-US" b="1" dirty="0"/>
            </a:br>
            <a:r>
              <a:rPr lang="ko-KR" altLang="en-US" b="1" dirty="0">
                <a:solidFill>
                  <a:srgbClr val="0070C0"/>
                </a:solidFill>
              </a:rPr>
              <a:t>안식</a:t>
            </a:r>
            <a:r>
              <a:rPr lang="ko-KR" altLang="en-US" b="1" dirty="0"/>
              <a:t>에 들어오지 못하리라 하셨느뇨 곧 </a:t>
            </a:r>
            <a:br>
              <a:rPr lang="en-US" altLang="ko-KR" b="1" dirty="0"/>
            </a:br>
            <a:r>
              <a:rPr lang="ko-KR" altLang="en-US" b="1" dirty="0">
                <a:solidFill>
                  <a:srgbClr val="C00000"/>
                </a:solidFill>
              </a:rPr>
              <a:t>순종치 아니하던 </a:t>
            </a:r>
            <a:r>
              <a:rPr lang="en-US" altLang="ko-KR" b="1" dirty="0"/>
              <a:t>(</a:t>
            </a:r>
            <a:r>
              <a:rPr lang="en-US" b="1" dirty="0" err="1"/>
              <a:t>apeitheo</a:t>
            </a:r>
            <a:r>
              <a:rPr lang="en-US" b="1" dirty="0"/>
              <a:t> - G544, </a:t>
            </a:r>
            <a:r>
              <a:rPr lang="ko-KR" altLang="en-US" b="1" dirty="0">
                <a:solidFill>
                  <a:srgbClr val="0070C0"/>
                </a:solidFill>
              </a:rPr>
              <a:t>아파이테오</a:t>
            </a:r>
            <a:r>
              <a:rPr lang="en-US" b="1" dirty="0"/>
              <a:t>) </a:t>
            </a:r>
            <a:r>
              <a:rPr lang="ko-KR" altLang="en-US" b="1" dirty="0"/>
              <a:t>자에게가 아니냐 이로 보건대 저희가 믿지 아니하므로 능히 들어가지 못한 것이라</a:t>
            </a:r>
            <a:r>
              <a:rPr lang="en-US" b="1" dirty="0"/>
              <a:t>”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- </a:t>
            </a:r>
            <a:r>
              <a:rPr lang="ko-KR" altLang="en-US" b="1" dirty="0"/>
              <a:t>히 </a:t>
            </a:r>
            <a:r>
              <a:rPr lang="en-US" altLang="ko-KR" b="1" dirty="0"/>
              <a:t>3:18-19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760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506</Words>
  <Application>Microsoft Macintosh PowerPoint</Application>
  <PresentationFormat>On-screen Show (4:3)</PresentationFormat>
  <Paragraphs>50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맑은 고딕</vt:lpstr>
      <vt:lpstr>Arial</vt:lpstr>
      <vt:lpstr>Calibri</vt:lpstr>
      <vt:lpstr>Office Theme</vt:lpstr>
      <vt:lpstr>KAINOS HEALING MINISTRY</vt:lpstr>
      <vt:lpstr>성경의 기준은 무엇일까?</vt:lpstr>
      <vt:lpstr>믿음과 순종의 관계</vt:lpstr>
      <vt:lpstr>PowerPoint Presentation</vt:lpstr>
      <vt:lpstr>누가 천국에 들어가는가?  - 두 부류의 신자 -</vt:lpstr>
      <vt:lpstr>믿음?   순종?</vt:lpstr>
      <vt:lpstr>믿음인가? 순종인가?</vt:lpstr>
      <vt:lpstr>원어의 뜻은 무엇일까?</vt:lpstr>
      <vt:lpstr>PowerPoint Presentation</vt:lpstr>
      <vt:lpstr>PowerPoint Presentation</vt:lpstr>
      <vt:lpstr>생명책의 이름은 영원할까?</vt:lpstr>
      <vt:lpstr>어떻게 해야 흰 옷을 준비할까?</vt:lpstr>
      <vt:lpstr>누가 택함을 받은 자인가?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sarah choi</cp:lastModifiedBy>
  <cp:revision>34</cp:revision>
  <dcterms:created xsi:type="dcterms:W3CDTF">2021-03-03T21:56:09Z</dcterms:created>
  <dcterms:modified xsi:type="dcterms:W3CDTF">2021-04-05T20:18:18Z</dcterms:modified>
</cp:coreProperties>
</file>