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6"/>
  </p:notesMasterIdLst>
  <p:sldIdLst>
    <p:sldId id="272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2" r:id="rId14"/>
    <p:sldId id="32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21" d="100"/>
          <a:sy n="121" d="100"/>
        </p:scale>
        <p:origin x="-128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5/24/19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5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1688" y="2193720"/>
            <a:ext cx="8648368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성령의 두 가지 사역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8353" y="2543972"/>
            <a:ext cx="2909211" cy="40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Owner\Documents\logo\fire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873" y="1165085"/>
            <a:ext cx="1112385" cy="168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성령</a:t>
            </a:r>
            <a:r>
              <a:rPr lang="ko-KR" altLang="en-US" b="1" dirty="0"/>
              <a:t>의 </a:t>
            </a:r>
            <a:r>
              <a:rPr lang="ko-KR" altLang="en-US" b="1" dirty="0">
                <a:solidFill>
                  <a:srgbClr val="0070C0"/>
                </a:solidFill>
              </a:rPr>
              <a:t>은사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667" y="1763373"/>
            <a:ext cx="8229600" cy="4689679"/>
          </a:xfrm>
        </p:spPr>
        <p:txBody>
          <a:bodyPr>
            <a:normAutofit fontScale="85000" lnSpcReduction="20000"/>
          </a:bodyPr>
          <a:lstStyle/>
          <a:p>
            <a:r>
              <a:rPr lang="ko-KR" altLang="en-US" b="1" dirty="0" smtClean="0"/>
              <a:t>지혜의 말씀</a:t>
            </a:r>
            <a:endParaRPr lang="en-US" altLang="ko-KR" b="1" dirty="0" smtClean="0"/>
          </a:p>
          <a:p>
            <a:r>
              <a:rPr lang="ko-KR" altLang="en-US" b="1" dirty="0" smtClean="0"/>
              <a:t>지식의 말씀</a:t>
            </a:r>
            <a:endParaRPr lang="en-US" altLang="ko-KR" b="1" dirty="0" smtClean="0"/>
          </a:p>
          <a:p>
            <a:r>
              <a:rPr lang="ko-KR" altLang="en-US" b="1" dirty="0" smtClean="0"/>
              <a:t>믿음</a:t>
            </a:r>
            <a:endParaRPr lang="en-US" altLang="ko-KR" b="1" dirty="0" smtClean="0"/>
          </a:p>
          <a:p>
            <a:r>
              <a:rPr lang="ko-KR" altLang="en-US" b="1" dirty="0" smtClean="0"/>
              <a:t>병 고침</a:t>
            </a:r>
          </a:p>
          <a:p>
            <a:r>
              <a:rPr lang="ko-KR" altLang="en-US" b="1" dirty="0" smtClean="0"/>
              <a:t>능력 행함</a:t>
            </a:r>
            <a:endParaRPr lang="en-US" altLang="ko-KR" b="1" dirty="0" smtClean="0"/>
          </a:p>
          <a:p>
            <a:r>
              <a:rPr lang="ko-KR" altLang="en-US" b="1" dirty="0" smtClean="0"/>
              <a:t>예언</a:t>
            </a:r>
            <a:endParaRPr lang="en-US" altLang="ko-KR" b="1" dirty="0" smtClean="0"/>
          </a:p>
          <a:p>
            <a:r>
              <a:rPr lang="ko-KR" altLang="en-US" b="1" dirty="0" smtClean="0"/>
              <a:t>영 분별</a:t>
            </a:r>
            <a:endParaRPr lang="en-US" altLang="ko-KR" b="1" dirty="0" smtClean="0"/>
          </a:p>
          <a:p>
            <a:r>
              <a:rPr lang="ko-KR" altLang="en-US" b="1" dirty="0" smtClean="0"/>
              <a:t>방언</a:t>
            </a:r>
            <a:endParaRPr lang="en-US" altLang="ko-KR" b="1" dirty="0" smtClean="0"/>
          </a:p>
          <a:p>
            <a:r>
              <a:rPr lang="ko-KR" altLang="en-US" b="1" dirty="0" smtClean="0"/>
              <a:t>방언 통역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dirty="0"/>
              <a:t> – </a:t>
            </a:r>
            <a:r>
              <a:rPr lang="ko-KR" altLang="en-US" dirty="0" smtClean="0"/>
              <a:t>고전</a:t>
            </a:r>
            <a:r>
              <a:rPr lang="en-US" altLang="ko-KR" dirty="0" smtClean="0"/>
              <a:t>12:8-11</a:t>
            </a:r>
            <a:endParaRPr lang="ko-KR" altLang="en-US" dirty="0"/>
          </a:p>
          <a:p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4299945" y="35426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71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은사</a:t>
            </a:r>
            <a:r>
              <a:rPr lang="ko-KR" altLang="en-US" b="1" dirty="0" smtClean="0"/>
              <a:t>만 있고 </a:t>
            </a:r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r>
              <a:rPr lang="ko-KR" altLang="en-US" b="1" dirty="0" smtClean="0"/>
              <a:t>는 없는 경우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그 </a:t>
            </a:r>
            <a:r>
              <a:rPr lang="ko-KR" altLang="en-US" dirty="0"/>
              <a:t>날에 많은 사람이 나더러 이르되 주여 주여 우리가 주의 이름으로 선지자 노릇 하며 주의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이름으로 </a:t>
            </a:r>
            <a:r>
              <a:rPr lang="ko-KR" altLang="en-US" dirty="0"/>
              <a:t>귀신을 쫓아 내며 주의 이름으로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b="1" u="sng" dirty="0" smtClean="0">
                <a:solidFill>
                  <a:srgbClr val="0070C0"/>
                </a:solidFill>
              </a:rPr>
              <a:t>많은 </a:t>
            </a:r>
            <a:r>
              <a:rPr lang="ko-KR" altLang="en-US" b="1" u="sng" dirty="0">
                <a:solidFill>
                  <a:srgbClr val="0070C0"/>
                </a:solidFill>
              </a:rPr>
              <a:t>권능을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행치 </a:t>
            </a:r>
            <a:r>
              <a:rPr lang="ko-KR" altLang="en-US" b="1" u="sng" dirty="0">
                <a:solidFill>
                  <a:srgbClr val="0070C0"/>
                </a:solidFill>
              </a:rPr>
              <a:t>아니하였나이까</a:t>
            </a:r>
            <a:r>
              <a:rPr lang="ko-KR" altLang="en-US" dirty="0"/>
              <a:t> </a:t>
            </a:r>
            <a:r>
              <a:rPr lang="ko-KR" altLang="en-US" dirty="0" smtClean="0"/>
              <a:t>하리니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/>
              <a:t>그 때에 </a:t>
            </a:r>
            <a:r>
              <a:rPr lang="ko-KR" altLang="en-US" dirty="0" smtClean="0"/>
              <a:t>내가 저희에게 </a:t>
            </a:r>
            <a:r>
              <a:rPr lang="ko-KR" altLang="en-US" dirty="0"/>
              <a:t>밝히 말하되 내가 너희를 도무지 알지 못하니 </a:t>
            </a:r>
            <a:r>
              <a:rPr lang="ko-KR" altLang="en-US" b="1" u="sng" dirty="0">
                <a:solidFill>
                  <a:srgbClr val="C00000"/>
                </a:solidFill>
              </a:rPr>
              <a:t>불법을 행하는 자들아 내게서 떠나가라</a:t>
            </a:r>
            <a:r>
              <a:rPr lang="ko-KR" altLang="en-US" dirty="0">
                <a:solidFill>
                  <a:srgbClr val="C00000"/>
                </a:solidFill>
              </a:rPr>
              <a:t> </a:t>
            </a:r>
            <a:r>
              <a:rPr lang="ko-KR" altLang="en-US" dirty="0" smtClean="0"/>
              <a:t>하리라</a:t>
            </a:r>
            <a:r>
              <a:rPr lang="en-US" altLang="ko-KR" dirty="0"/>
              <a:t>” – </a:t>
            </a:r>
            <a:r>
              <a:rPr lang="ko-KR" altLang="en-US" dirty="0" smtClean="0"/>
              <a:t>마 </a:t>
            </a:r>
            <a:r>
              <a:rPr lang="en-US" altLang="ko-KR" dirty="0" smtClean="0"/>
              <a:t>7:22-23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672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r>
              <a:rPr lang="ko-KR" altLang="en-US" b="1" dirty="0" smtClean="0"/>
              <a:t>와 </a:t>
            </a:r>
            <a:r>
              <a:rPr lang="ko-KR" altLang="en-US" b="1" dirty="0" smtClean="0">
                <a:solidFill>
                  <a:srgbClr val="0070C0"/>
                </a:solidFill>
              </a:rPr>
              <a:t>은사</a:t>
            </a:r>
            <a:r>
              <a:rPr lang="ko-KR" altLang="en-US" b="1" dirty="0" smtClean="0"/>
              <a:t>의 비교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4967"/>
            <a:ext cx="8229600" cy="498669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ko-KR" altLang="en-US" b="1" dirty="0">
                <a:solidFill>
                  <a:srgbClr val="C00000"/>
                </a:solidFill>
              </a:rPr>
              <a:t>열매</a:t>
            </a:r>
            <a:r>
              <a:rPr lang="ko-KR" altLang="en-US" dirty="0"/>
              <a:t>는 내주하시는 성령의 </a:t>
            </a:r>
            <a:r>
              <a:rPr lang="ko-KR" altLang="en-US" dirty="0" smtClean="0"/>
              <a:t>사</a:t>
            </a:r>
            <a:r>
              <a:rPr lang="ko-KR" altLang="en-US" dirty="0"/>
              <a:t>역</a:t>
            </a:r>
            <a:r>
              <a:rPr lang="ko-KR" altLang="en-US" dirty="0" smtClean="0"/>
              <a:t>이고</a:t>
            </a:r>
            <a:r>
              <a:rPr lang="en-US" dirty="0"/>
              <a:t>, </a:t>
            </a:r>
            <a:r>
              <a:rPr lang="en-US" dirty="0" smtClean="0"/>
              <a:t>                                             </a:t>
            </a:r>
            <a:r>
              <a:rPr lang="ko-KR" altLang="en-US" b="1" dirty="0" smtClean="0">
                <a:solidFill>
                  <a:srgbClr val="0070C0"/>
                </a:solidFill>
              </a:rPr>
              <a:t>은사</a:t>
            </a:r>
            <a:r>
              <a:rPr lang="ko-KR" altLang="en-US" dirty="0" smtClean="0"/>
              <a:t>는 </a:t>
            </a:r>
            <a:r>
              <a:rPr lang="ko-KR" altLang="en-US" dirty="0"/>
              <a:t>외부로부터 임하는 성령의 </a:t>
            </a:r>
            <a:r>
              <a:rPr lang="ko-KR" altLang="en-US" dirty="0" smtClean="0"/>
              <a:t>사</a:t>
            </a:r>
            <a:r>
              <a:rPr lang="ko-KR" altLang="en-US" dirty="0"/>
              <a:t>역</a:t>
            </a:r>
            <a:r>
              <a:rPr lang="ko-KR" altLang="en-US" dirty="0" smtClean="0"/>
              <a:t>이다</a:t>
            </a:r>
            <a:endParaRPr lang="en-US" altLang="ko-KR" dirty="0" smtClean="0"/>
          </a:p>
          <a:p>
            <a:pPr lvl="0">
              <a:lnSpc>
                <a:spcPct val="110000"/>
              </a:lnSpc>
            </a:pPr>
            <a:endParaRPr lang="en-US" dirty="0" smtClean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r>
              <a:rPr lang="ko-KR" altLang="en-US" dirty="0" smtClean="0"/>
              <a:t>는 </a:t>
            </a:r>
            <a:r>
              <a:rPr lang="ko-KR" altLang="en-US" dirty="0"/>
              <a:t>내적이며 성품적인 것이고</a:t>
            </a:r>
            <a:r>
              <a:rPr lang="en-US" dirty="0"/>
              <a:t>, </a:t>
            </a:r>
            <a:r>
              <a:rPr lang="en-US" dirty="0" smtClean="0"/>
              <a:t>                                                    </a:t>
            </a:r>
            <a:r>
              <a:rPr lang="ko-KR" altLang="en-US" b="1" dirty="0" smtClean="0">
                <a:solidFill>
                  <a:srgbClr val="0070C0"/>
                </a:solidFill>
              </a:rPr>
              <a:t>은사</a:t>
            </a:r>
            <a:r>
              <a:rPr lang="ko-KR" altLang="en-US" dirty="0" smtClean="0"/>
              <a:t>는 </a:t>
            </a:r>
            <a:r>
              <a:rPr lang="ko-KR" altLang="en-US" dirty="0"/>
              <a:t>외적이며 기능적인 </a:t>
            </a:r>
            <a:r>
              <a:rPr lang="ko-KR" altLang="en-US" dirty="0" smtClean="0"/>
              <a:t>것이다</a:t>
            </a:r>
            <a:endParaRPr lang="en-US" altLang="ko-KR" dirty="0" smtClean="0"/>
          </a:p>
          <a:p>
            <a:pPr lvl="0">
              <a:lnSpc>
                <a:spcPct val="110000"/>
              </a:lnSpc>
            </a:pP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ko-KR" altLang="en-US" b="1" dirty="0">
                <a:solidFill>
                  <a:srgbClr val="0070C0"/>
                </a:solidFill>
              </a:rPr>
              <a:t>은사</a:t>
            </a:r>
            <a:r>
              <a:rPr lang="ko-KR" altLang="en-US" dirty="0"/>
              <a:t>는 주님께 받는 것이지만</a:t>
            </a:r>
            <a:r>
              <a:rPr lang="en-US" dirty="0"/>
              <a:t>, </a:t>
            </a:r>
            <a:r>
              <a:rPr lang="en-US" dirty="0" smtClean="0"/>
              <a:t>                                                       </a:t>
            </a:r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r>
              <a:rPr lang="ko-KR" altLang="en-US" dirty="0" smtClean="0"/>
              <a:t>는 </a:t>
            </a:r>
            <a:r>
              <a:rPr lang="ko-KR" altLang="en-US" dirty="0"/>
              <a:t>내가 가꾸어야 하는 </a:t>
            </a:r>
            <a:r>
              <a:rPr lang="ko-KR" altLang="en-US" dirty="0" smtClean="0"/>
              <a:t>것이다</a:t>
            </a:r>
            <a:endParaRPr lang="en-US" altLang="ko-KR" dirty="0" smtClean="0"/>
          </a:p>
          <a:p>
            <a:pPr lvl="0">
              <a:lnSpc>
                <a:spcPct val="110000"/>
              </a:lnSpc>
            </a:pP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ko-KR" altLang="en-US" b="1" dirty="0">
                <a:solidFill>
                  <a:srgbClr val="0070C0"/>
                </a:solidFill>
              </a:rPr>
              <a:t>은사</a:t>
            </a:r>
            <a:r>
              <a:rPr lang="ko-KR" altLang="en-US" dirty="0"/>
              <a:t>가 뛰어난 것과 </a:t>
            </a:r>
            <a:r>
              <a:rPr lang="ko-KR" altLang="en-US" b="1" dirty="0">
                <a:solidFill>
                  <a:srgbClr val="C00000"/>
                </a:solidFill>
              </a:rPr>
              <a:t>영적 성숙</a:t>
            </a:r>
            <a:r>
              <a:rPr lang="ko-KR" altLang="en-US" dirty="0"/>
              <a:t>과는 </a:t>
            </a:r>
            <a:r>
              <a:rPr lang="ko-KR" altLang="en-US" dirty="0" smtClean="0"/>
              <a:t>                                                 아무런 </a:t>
            </a:r>
            <a:r>
              <a:rPr lang="ko-KR" altLang="en-US" dirty="0"/>
              <a:t>상관이 </a:t>
            </a:r>
            <a:r>
              <a:rPr lang="ko-KR" altLang="en-US" dirty="0" smtClean="0"/>
              <a:t>없다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87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신자의 </a:t>
            </a:r>
            <a:r>
              <a:rPr lang="ko-KR" altLang="en-US" b="1" dirty="0">
                <a:solidFill>
                  <a:srgbClr val="C00000"/>
                </a:solidFill>
              </a:rPr>
              <a:t>두</a:t>
            </a:r>
            <a:r>
              <a:rPr lang="ko-KR" altLang="en-US" b="1" dirty="0">
                <a:solidFill>
                  <a:srgbClr val="0070C0"/>
                </a:solidFill>
              </a:rPr>
              <a:t> 날개</a:t>
            </a:r>
            <a:endParaRPr lang="en-US" dirty="0"/>
          </a:p>
        </p:txBody>
      </p:sp>
      <p:pic>
        <p:nvPicPr>
          <p:cNvPr id="2050" name="Picture 2" descr="C:\Users\Owner\Documents\logo\bird 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4958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676400" y="1456267"/>
            <a:ext cx="1524000" cy="1524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rgbClr val="C00000"/>
                </a:solidFill>
              </a:rPr>
              <a:t>성령의 열매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86400" y="1447800"/>
            <a:ext cx="1524000" cy="15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rgbClr val="0070C0"/>
                </a:solidFill>
              </a:rPr>
              <a:t>성령의 은사</a:t>
            </a:r>
            <a:endParaRPr lang="en-US" sz="2000" b="1" dirty="0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590800" y="2971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09800" y="2971800"/>
            <a:ext cx="457200" cy="10752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952067" y="2946401"/>
            <a:ext cx="448733" cy="914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943600" y="2895600"/>
            <a:ext cx="0" cy="990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667000" y="2895600"/>
            <a:ext cx="76200" cy="1143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3210897" y="4534386"/>
            <a:ext cx="2133600" cy="80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b="1" dirty="0" smtClean="0"/>
              <a:t>성령충만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81915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새 부대</a:t>
            </a:r>
            <a:r>
              <a:rPr lang="ko-KR" altLang="en-US" b="1" dirty="0" smtClean="0"/>
              <a:t>로 변화되어야 한다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내가 </a:t>
            </a:r>
            <a:r>
              <a:rPr lang="ko-KR" altLang="en-US" dirty="0"/>
              <a:t>또 너희에게 이르노니 </a:t>
            </a:r>
            <a:r>
              <a:rPr lang="ko-KR" altLang="en-US" b="1" u="sng" dirty="0">
                <a:solidFill>
                  <a:srgbClr val="0070C0"/>
                </a:solidFill>
              </a:rPr>
              <a:t>구하라</a:t>
            </a:r>
            <a:r>
              <a:rPr lang="ko-KR" altLang="en-US" b="1" dirty="0"/>
              <a:t> </a:t>
            </a:r>
            <a:r>
              <a:rPr lang="ko-KR" altLang="en-US" dirty="0"/>
              <a:t>그러면 너희에게 주실 것이요 </a:t>
            </a:r>
            <a:r>
              <a:rPr lang="ko-KR" altLang="en-US" b="1" u="sng" dirty="0">
                <a:solidFill>
                  <a:srgbClr val="C00000"/>
                </a:solidFill>
              </a:rPr>
              <a:t>찾으라</a:t>
            </a:r>
            <a:r>
              <a:rPr lang="ko-KR" altLang="en-US" b="1" dirty="0"/>
              <a:t> </a:t>
            </a:r>
            <a:r>
              <a:rPr lang="ko-KR" altLang="en-US" dirty="0"/>
              <a:t>그러면 찾아낼 것이요 문을 </a:t>
            </a:r>
            <a:r>
              <a:rPr lang="ko-KR" altLang="en-US" b="1" u="sng" dirty="0">
                <a:solidFill>
                  <a:srgbClr val="0070C0"/>
                </a:solidFill>
              </a:rPr>
              <a:t>두드리라</a:t>
            </a:r>
            <a:r>
              <a:rPr lang="ko-KR" altLang="en-US" dirty="0"/>
              <a:t> 그러면 너희에게 열릴 </a:t>
            </a:r>
            <a:r>
              <a:rPr lang="ko-KR" altLang="en-US" dirty="0" smtClean="0"/>
              <a:t>것이니 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생략</a:t>
            </a:r>
            <a:r>
              <a:rPr lang="en-US" altLang="ko-KR" dirty="0" smtClean="0"/>
              <a:t>)</a:t>
            </a:r>
          </a:p>
          <a:p>
            <a:r>
              <a:rPr lang="ko-KR" altLang="en-US" dirty="0"/>
              <a:t>너희가 악할지라도 좋은 것을 자식에게 줄 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알거든 </a:t>
            </a:r>
            <a:r>
              <a:rPr lang="ko-KR" altLang="en-US" dirty="0"/>
              <a:t>하물며 너희 하늘 아버지께서 </a:t>
            </a:r>
            <a:r>
              <a:rPr lang="ko-KR" altLang="en-US" b="1" u="sng" dirty="0">
                <a:solidFill>
                  <a:srgbClr val="C00000"/>
                </a:solidFill>
              </a:rPr>
              <a:t>구하는 </a:t>
            </a:r>
            <a:r>
              <a:rPr lang="en-US" altLang="ko-KR" b="1" u="sng" dirty="0" smtClean="0">
                <a:solidFill>
                  <a:srgbClr val="C00000"/>
                </a:solidFill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</a:rPr>
            </a:br>
            <a:r>
              <a:rPr lang="ko-KR" altLang="en-US" b="1" u="sng" dirty="0" smtClean="0">
                <a:solidFill>
                  <a:srgbClr val="C00000"/>
                </a:solidFill>
              </a:rPr>
              <a:t>자에게 </a:t>
            </a:r>
            <a:r>
              <a:rPr lang="ko-KR" altLang="en-US" b="1" u="sng" dirty="0">
                <a:solidFill>
                  <a:srgbClr val="C00000"/>
                </a:solidFill>
              </a:rPr>
              <a:t>성령을 주시지 않겠느냐 </a:t>
            </a:r>
            <a:r>
              <a:rPr lang="ko-KR" altLang="en-US" dirty="0" smtClean="0"/>
              <a:t>하시니라</a:t>
            </a:r>
            <a:r>
              <a:rPr lang="en-US" altLang="ko-KR" dirty="0" smtClean="0"/>
              <a:t>”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 – </a:t>
            </a:r>
            <a:r>
              <a:rPr lang="ko-KR" altLang="en-US" dirty="0" smtClean="0"/>
              <a:t>눅 </a:t>
            </a:r>
            <a:r>
              <a:rPr lang="en-US" altLang="ko-KR" dirty="0" smtClean="0"/>
              <a:t>11:9-13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구원 </a:t>
            </a:r>
            <a:r>
              <a:rPr lang="en-US" altLang="ko-KR" b="1" dirty="0" smtClean="0"/>
              <a:t>= </a:t>
            </a:r>
            <a:r>
              <a:rPr lang="ko-KR" altLang="en-US" b="1" dirty="0" smtClean="0">
                <a:solidFill>
                  <a:srgbClr val="C00000"/>
                </a:solidFill>
              </a:rPr>
              <a:t>십자가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+ </a:t>
            </a:r>
            <a:r>
              <a:rPr lang="ko-KR" altLang="en-US" b="1" dirty="0" smtClean="0">
                <a:solidFill>
                  <a:srgbClr val="0070C0"/>
                </a:solidFill>
              </a:rPr>
              <a:t>성령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성령님과 성령의 사역에 대해 아는 것이                  </a:t>
            </a:r>
            <a:r>
              <a:rPr lang="ko-KR" altLang="en-US" b="1" u="sng" dirty="0" smtClean="0"/>
              <a:t>왜 중요할까</a:t>
            </a:r>
            <a:r>
              <a:rPr lang="en-US" altLang="ko-KR" b="1" u="sng" dirty="0" smtClean="0"/>
              <a:t>?</a:t>
            </a:r>
          </a:p>
          <a:p>
            <a:endParaRPr lang="en-US" dirty="0"/>
          </a:p>
          <a:p>
            <a:r>
              <a:rPr lang="ko-KR" altLang="en-US" dirty="0" smtClean="0"/>
              <a:t>신자의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신앙생활의 승패</a:t>
            </a:r>
            <a:r>
              <a:rPr lang="ko-KR" altLang="en-US" dirty="0" smtClean="0"/>
              <a:t>가 달려있기 때문이다</a:t>
            </a:r>
            <a:endParaRPr lang="en-US" altLang="ko-KR" dirty="0" smtClean="0"/>
          </a:p>
          <a:p>
            <a:endParaRPr lang="en-US" dirty="0"/>
          </a:p>
          <a:p>
            <a:r>
              <a:rPr lang="en-US" dirty="0" smtClean="0"/>
              <a:t>“</a:t>
            </a:r>
            <a:r>
              <a:rPr lang="ko-KR" altLang="en-US" dirty="0"/>
              <a:t>여러분이 육신을 따라 </a:t>
            </a:r>
            <a:r>
              <a:rPr lang="ko-KR" altLang="en-US" dirty="0" smtClean="0"/>
              <a:t>살면</a:t>
            </a:r>
            <a:r>
              <a:rPr lang="en-US" altLang="ko-KR" dirty="0" smtClean="0"/>
              <a:t>, </a:t>
            </a:r>
            <a:r>
              <a:rPr lang="ko-KR" altLang="en-US" dirty="0"/>
              <a:t>죽을 것입니다</a:t>
            </a:r>
            <a:r>
              <a:rPr lang="en-US" altLang="ko-KR" dirty="0"/>
              <a:t>.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그러나 </a:t>
            </a:r>
            <a:r>
              <a:rPr lang="ko-KR" altLang="en-US" dirty="0"/>
              <a:t>여러분이 </a:t>
            </a:r>
            <a:r>
              <a:rPr lang="ko-KR" altLang="en-US" b="1" u="sng" dirty="0">
                <a:solidFill>
                  <a:srgbClr val="0070C0"/>
                </a:solidFill>
              </a:rPr>
              <a:t>성령으로 몸의 행실을 죽이면</a:t>
            </a:r>
            <a:r>
              <a:rPr lang="en-US" altLang="ko-KR" dirty="0"/>
              <a:t>, </a:t>
            </a:r>
            <a:r>
              <a:rPr lang="ko-KR" altLang="en-US" dirty="0"/>
              <a:t>살 </a:t>
            </a:r>
            <a:r>
              <a:rPr lang="ko-KR" altLang="en-US" dirty="0" smtClean="0"/>
              <a:t>것입니다</a:t>
            </a:r>
            <a:r>
              <a:rPr lang="en-US" altLang="ko-KR" dirty="0" smtClean="0"/>
              <a:t>” – </a:t>
            </a:r>
            <a:r>
              <a:rPr lang="ko-KR" altLang="en-US" dirty="0" smtClean="0"/>
              <a:t>롬</a:t>
            </a:r>
            <a:r>
              <a:rPr lang="en-US" altLang="ko-KR" dirty="0" smtClean="0"/>
              <a:t>8:13 (</a:t>
            </a:r>
            <a:r>
              <a:rPr lang="ko-KR" altLang="en-US" dirty="0" smtClean="0"/>
              <a:t>새 번역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1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성령</a:t>
            </a:r>
            <a:r>
              <a:rPr lang="ko-KR" altLang="en-US" b="1" dirty="0" smtClean="0"/>
              <a:t>을 </a:t>
            </a:r>
            <a:r>
              <a:rPr lang="ko-KR" altLang="en-US" b="1" dirty="0" smtClean="0">
                <a:solidFill>
                  <a:srgbClr val="C00000"/>
                </a:solidFill>
              </a:rPr>
              <a:t>배척</a:t>
            </a:r>
            <a:r>
              <a:rPr lang="ko-KR" altLang="en-US" b="1" dirty="0" smtClean="0"/>
              <a:t>하는 교회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/>
              <a:t>“</a:t>
            </a:r>
            <a:r>
              <a:rPr lang="ko-KR" altLang="en-US" dirty="0" smtClean="0"/>
              <a:t>그러나 </a:t>
            </a:r>
            <a:r>
              <a:rPr lang="ko-KR" altLang="en-US" dirty="0"/>
              <a:t>내가 너희에게 실상을 말하노니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0070C0"/>
                </a:solidFill>
              </a:rPr>
              <a:t>내가 떠나가는 </a:t>
            </a:r>
            <a:r>
              <a:rPr lang="ko-KR" altLang="en-US" b="1" u="sng" dirty="0">
                <a:solidFill>
                  <a:srgbClr val="0070C0"/>
                </a:solidFill>
              </a:rPr>
              <a:t>것이 너희에게 유익이라 </a:t>
            </a:r>
            <a:r>
              <a:rPr lang="ko-KR" altLang="en-US" dirty="0"/>
              <a:t>내가 </a:t>
            </a:r>
            <a:r>
              <a:rPr lang="ko-KR" altLang="en-US" dirty="0" smtClean="0"/>
              <a:t>떠나가지 </a:t>
            </a:r>
            <a:r>
              <a:rPr lang="ko-KR" altLang="en-US" dirty="0"/>
              <a:t>아니하면 보혜사가 너희에게로 오시지 아니할 </a:t>
            </a:r>
            <a:r>
              <a:rPr lang="ko-KR" altLang="en-US" dirty="0" smtClean="0"/>
              <a:t>것이요 </a:t>
            </a:r>
            <a:r>
              <a:rPr lang="ko-KR" altLang="en-US" dirty="0"/>
              <a:t>가면 내가 그를 너희에게로 </a:t>
            </a:r>
            <a:r>
              <a:rPr lang="ko-KR" altLang="en-US" dirty="0" smtClean="0"/>
              <a:t>보내리니</a:t>
            </a:r>
            <a:r>
              <a:rPr lang="en-US" altLang="ko-KR" dirty="0"/>
              <a:t>”</a:t>
            </a:r>
            <a:br>
              <a:rPr lang="en-US" altLang="ko-KR" dirty="0"/>
            </a:br>
            <a:r>
              <a:rPr lang="en-US" altLang="ko-KR" dirty="0"/>
              <a:t> – </a:t>
            </a:r>
            <a:r>
              <a:rPr lang="ko-KR" altLang="en-US" dirty="0" smtClean="0"/>
              <a:t>요</a:t>
            </a:r>
            <a:r>
              <a:rPr lang="en-US" altLang="ko-KR" dirty="0" smtClean="0"/>
              <a:t>16:7</a:t>
            </a:r>
            <a:endParaRPr lang="ko-KR" altLang="en-US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2633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성령의 교통</a:t>
            </a:r>
            <a:r>
              <a:rPr lang="ko-KR" altLang="en-US" b="1" dirty="0" smtClean="0"/>
              <a:t>의</a:t>
            </a: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dirty="0" smtClean="0"/>
              <a:t>중요성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b="1" u="sng" dirty="0" smtClean="0">
                <a:solidFill>
                  <a:srgbClr val="0070C0"/>
                </a:solidFill>
              </a:rPr>
              <a:t>영생은</a:t>
            </a:r>
            <a:r>
              <a:rPr lang="ko-KR" altLang="en-US" dirty="0" smtClean="0"/>
              <a:t> </a:t>
            </a:r>
            <a:r>
              <a:rPr lang="ko-KR" altLang="en-US" dirty="0"/>
              <a:t>곧 유일하신 참 하나님과 </a:t>
            </a:r>
            <a:r>
              <a:rPr lang="ko-KR" altLang="en-US" dirty="0" smtClean="0"/>
              <a:t>그의 </a:t>
            </a:r>
            <a:r>
              <a:rPr lang="ko-KR" altLang="en-US" dirty="0"/>
              <a:t>보내신 자 예수 그리스도를 </a:t>
            </a:r>
            <a:r>
              <a:rPr lang="ko-KR" altLang="en-US" b="1" u="sng" dirty="0">
                <a:solidFill>
                  <a:srgbClr val="0070C0"/>
                </a:solidFill>
              </a:rPr>
              <a:t>아는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것</a:t>
            </a:r>
            <a:r>
              <a:rPr lang="ko-KR" altLang="en-US" dirty="0" smtClean="0"/>
              <a:t>이니이다</a:t>
            </a:r>
            <a:r>
              <a:rPr lang="en-US" altLang="ko-KR" dirty="0"/>
              <a:t>” – </a:t>
            </a:r>
            <a:r>
              <a:rPr lang="ko-KR" altLang="en-US" dirty="0" smtClean="0"/>
              <a:t>요</a:t>
            </a:r>
            <a:r>
              <a:rPr lang="en-US" altLang="ko-KR" dirty="0" smtClean="0"/>
              <a:t>17:3</a:t>
            </a:r>
          </a:p>
          <a:p>
            <a:endParaRPr lang="en-US" altLang="ko-KR" dirty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성령 그가 너희에게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모든 것을 가르치시고</a:t>
            </a:r>
            <a:r>
              <a:rPr lang="en-US" altLang="ko-KR" dirty="0"/>
              <a:t>”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– </a:t>
            </a:r>
            <a:r>
              <a:rPr lang="ko-KR" altLang="en-US" dirty="0" smtClean="0"/>
              <a:t>요 </a:t>
            </a:r>
            <a:r>
              <a:rPr lang="en-US" altLang="ko-KR" dirty="0" smtClean="0"/>
              <a:t>14:26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“</a:t>
            </a:r>
            <a:r>
              <a:rPr lang="ko-KR" altLang="en-US" dirty="0" smtClean="0"/>
              <a:t>진리의 성령이 오시면 그가 너희를</a:t>
            </a:r>
            <a:r>
              <a:rPr lang="en-US" altLang="ko-KR" dirty="0" smtClean="0"/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모든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ko-KR" altLang="en-US" b="1" u="sng" dirty="0" smtClean="0">
                <a:solidFill>
                  <a:srgbClr val="0070C0"/>
                </a:solidFill>
              </a:rPr>
              <a:t>진리</a:t>
            </a:r>
            <a:r>
              <a:rPr lang="en-US" altLang="ko-KR" b="1" u="sng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가운데로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인도하시리니</a:t>
            </a:r>
            <a:r>
              <a:rPr lang="en-US" altLang="ko-KR" dirty="0"/>
              <a:t>” – </a:t>
            </a:r>
            <a:r>
              <a:rPr lang="ko-KR" altLang="en-US" dirty="0" smtClean="0"/>
              <a:t>요 </a:t>
            </a:r>
            <a:r>
              <a:rPr lang="en-US" altLang="ko-KR" dirty="0" smtClean="0"/>
              <a:t>16:13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2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성령의 사역 </a:t>
            </a:r>
            <a:r>
              <a:rPr lang="en-US" altLang="ko-KR" b="1" dirty="0" smtClean="0"/>
              <a:t>- </a:t>
            </a:r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05757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 </a:t>
            </a:r>
            <a:r>
              <a:rPr lang="ko-KR" altLang="en-US" b="1" u="sng" dirty="0" smtClean="0"/>
              <a:t>내주하시는 성령의 사역</a:t>
            </a:r>
            <a:endParaRPr lang="en-US" altLang="ko-KR" b="1" u="sng" dirty="0" smtClean="0"/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오직 </a:t>
            </a:r>
            <a:r>
              <a:rPr lang="ko-KR" altLang="en-US" dirty="0"/>
              <a:t>성령의 열매는 </a:t>
            </a:r>
            <a:r>
              <a:rPr lang="ko-KR" altLang="en-US" b="1" u="sng" dirty="0">
                <a:solidFill>
                  <a:srgbClr val="0070C0"/>
                </a:solidFill>
              </a:rPr>
              <a:t>사랑</a:t>
            </a:r>
            <a:r>
              <a:rPr lang="ko-KR" altLang="en-US" dirty="0"/>
              <a:t>과 </a:t>
            </a:r>
            <a:r>
              <a:rPr lang="ko-KR" altLang="en-US" b="1" u="sng" dirty="0">
                <a:solidFill>
                  <a:srgbClr val="0070C0"/>
                </a:solidFill>
              </a:rPr>
              <a:t>희락</a:t>
            </a:r>
            <a:r>
              <a:rPr lang="ko-KR" altLang="en-US" dirty="0"/>
              <a:t>과 </a:t>
            </a:r>
            <a:r>
              <a:rPr lang="ko-KR" altLang="en-US" b="1" u="sng" dirty="0">
                <a:solidFill>
                  <a:srgbClr val="0070C0"/>
                </a:solidFill>
              </a:rPr>
              <a:t>화평</a:t>
            </a:r>
            <a:r>
              <a:rPr lang="ko-KR" altLang="en-US" dirty="0"/>
              <a:t>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C00000"/>
                </a:solidFill>
              </a:rPr>
              <a:t>오래 </a:t>
            </a:r>
            <a:r>
              <a:rPr lang="ko-KR" altLang="en-US" b="1" u="sng" dirty="0">
                <a:solidFill>
                  <a:srgbClr val="C00000"/>
                </a:solidFill>
              </a:rPr>
              <a:t>참음</a:t>
            </a:r>
            <a:r>
              <a:rPr lang="ko-KR" altLang="en-US" dirty="0"/>
              <a:t>과 </a:t>
            </a:r>
            <a:r>
              <a:rPr lang="ko-KR" altLang="en-US" b="1" u="sng" dirty="0">
                <a:solidFill>
                  <a:srgbClr val="C00000"/>
                </a:solidFill>
              </a:rPr>
              <a:t>자비</a:t>
            </a:r>
            <a:r>
              <a:rPr lang="ko-KR" altLang="en-US" dirty="0"/>
              <a:t>와 </a:t>
            </a:r>
            <a:r>
              <a:rPr lang="ko-KR" altLang="en-US" b="1" u="sng" dirty="0">
                <a:solidFill>
                  <a:srgbClr val="C00000"/>
                </a:solidFill>
              </a:rPr>
              <a:t>양선</a:t>
            </a:r>
            <a:r>
              <a:rPr lang="ko-KR" altLang="en-US" dirty="0"/>
              <a:t>과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충성</a:t>
            </a:r>
            <a:r>
              <a:rPr lang="ko-KR" altLang="en-US" dirty="0" smtClean="0"/>
              <a:t>과</a:t>
            </a:r>
            <a:endParaRPr lang="en-US" altLang="ko-KR" dirty="0" smtClean="0"/>
          </a:p>
          <a:p>
            <a:endParaRPr lang="ko-KR" altLang="en-US" dirty="0"/>
          </a:p>
          <a:p>
            <a:r>
              <a:rPr lang="ko-KR" altLang="en-US" b="1" u="sng" dirty="0" smtClean="0"/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온유</a:t>
            </a:r>
            <a:r>
              <a:rPr lang="ko-KR" altLang="en-US" dirty="0" smtClean="0"/>
              <a:t>와 </a:t>
            </a:r>
            <a:r>
              <a:rPr lang="ko-KR" altLang="en-US" b="1" u="sng" dirty="0">
                <a:solidFill>
                  <a:srgbClr val="0070C0"/>
                </a:solidFill>
              </a:rPr>
              <a:t>절제</a:t>
            </a:r>
            <a:r>
              <a:rPr lang="ko-KR" altLang="en-US" dirty="0"/>
              <a:t>니 이같은 것을 금지할 법이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없느니라</a:t>
            </a:r>
            <a:r>
              <a:rPr lang="en-US" altLang="ko-KR" dirty="0"/>
              <a:t>” – </a:t>
            </a:r>
            <a:r>
              <a:rPr lang="ko-KR" altLang="en-US" dirty="0" smtClean="0"/>
              <a:t>갈</a:t>
            </a:r>
            <a:r>
              <a:rPr lang="en-US" altLang="ko-KR" dirty="0" smtClean="0"/>
              <a:t> 5:22-23</a:t>
            </a:r>
          </a:p>
          <a:p>
            <a:endParaRPr lang="en-US" altLang="ko-KR" dirty="0" smtClean="0"/>
          </a:p>
          <a:p>
            <a:endParaRPr lang="ko-KR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0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열매</a:t>
            </a:r>
            <a:r>
              <a:rPr lang="ko-KR" altLang="en-US" b="1" dirty="0" smtClean="0"/>
              <a:t>가 바로 </a:t>
            </a:r>
            <a:r>
              <a:rPr lang="en-US" altLang="ko-KR" b="1" dirty="0" smtClean="0"/>
              <a:t>‘</a:t>
            </a:r>
            <a:r>
              <a:rPr lang="ko-KR" altLang="en-US" b="1" dirty="0" smtClean="0">
                <a:solidFill>
                  <a:srgbClr val="0070C0"/>
                </a:solidFill>
              </a:rPr>
              <a:t>자신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904" y="1600200"/>
            <a:ext cx="8934095" cy="4525963"/>
          </a:xfrm>
        </p:spPr>
        <p:txBody>
          <a:bodyPr>
            <a:normAutofit/>
          </a:bodyPr>
          <a:lstStyle/>
          <a:p>
            <a:r>
              <a:rPr lang="en-US" altLang="ko-KR" dirty="0"/>
              <a:t>“</a:t>
            </a:r>
            <a:r>
              <a:rPr lang="ko-KR" altLang="en-US" dirty="0"/>
              <a:t>아름다운 열매를 맺지 아니하는 나무마다 찍혀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C00000"/>
                </a:solidFill>
              </a:rPr>
              <a:t>불에 </a:t>
            </a:r>
            <a:r>
              <a:rPr lang="ko-KR" altLang="en-US" b="1" u="sng" dirty="0">
                <a:solidFill>
                  <a:srgbClr val="C00000"/>
                </a:solidFill>
              </a:rPr>
              <a:t>던져지느니라</a:t>
            </a:r>
            <a:r>
              <a:rPr lang="en-US" altLang="ko-KR" dirty="0"/>
              <a:t>” – </a:t>
            </a:r>
            <a:r>
              <a:rPr lang="ko-KR" altLang="en-US" dirty="0" smtClean="0"/>
              <a:t>마</a:t>
            </a:r>
            <a:r>
              <a:rPr lang="en-US" altLang="ko-KR" dirty="0"/>
              <a:t>7:19</a:t>
            </a:r>
          </a:p>
          <a:p>
            <a:endParaRPr lang="ko-KR" altLang="en-US" dirty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땅이 그 위에 자주 내리는 비를 흡수하여 밭 가는 자들이 쓰기에 합당한 채소를 내면 하나님께 복을 받고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 smtClean="0"/>
          </a:p>
          <a:p>
            <a:r>
              <a:rPr lang="ko-KR" altLang="en-US" dirty="0" smtClean="0"/>
              <a:t>만일 가시와 엉겅퀴를 내면 버림을 당하고 저주함에 가까와 그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마지막은 불사름이 되리라</a:t>
            </a:r>
            <a:r>
              <a:rPr lang="en-US" altLang="ko-KR" dirty="0"/>
              <a:t>” – </a:t>
            </a:r>
            <a:r>
              <a:rPr lang="ko-KR" altLang="en-US" dirty="0" smtClean="0"/>
              <a:t>히 </a:t>
            </a:r>
            <a:r>
              <a:rPr lang="en-US" altLang="ko-KR" dirty="0" smtClean="0"/>
              <a:t>6:7-8</a:t>
            </a:r>
          </a:p>
          <a:p>
            <a:endParaRPr lang="ko-KR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0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ko-KR" altLang="en-US" b="1" dirty="0"/>
              <a:t>나는 </a:t>
            </a:r>
            <a:r>
              <a:rPr lang="ko-KR" altLang="en-US" b="1" dirty="0">
                <a:solidFill>
                  <a:srgbClr val="C00000"/>
                </a:solidFill>
              </a:rPr>
              <a:t>어떤</a:t>
            </a:r>
            <a:r>
              <a:rPr lang="ko-KR" altLang="en-US" b="1" dirty="0"/>
              <a:t> 나무일까</a:t>
            </a:r>
            <a:r>
              <a:rPr lang="en-US" altLang="ko-KR" b="1" dirty="0"/>
              <a:t>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7493" y="1465945"/>
            <a:ext cx="4283831" cy="482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5215467" y="21971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미</a:t>
            </a:r>
            <a:r>
              <a:rPr lang="ko-KR" altLang="en-US" b="1" dirty="0">
                <a:latin typeface="나눔고딕 Bold"/>
                <a:ea typeface="나눔고딕 Bold"/>
                <a:cs typeface="나눔고딕 Bold"/>
              </a:rPr>
              <a:t>움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7" name="Oval 6"/>
          <p:cNvSpPr/>
          <p:nvPr/>
        </p:nvSpPr>
        <p:spPr>
          <a:xfrm>
            <a:off x="6553200" y="1642533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분노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8" name="Oval 7"/>
          <p:cNvSpPr/>
          <p:nvPr/>
        </p:nvSpPr>
        <p:spPr>
          <a:xfrm>
            <a:off x="7620000" y="2019299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원망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00600" y="31242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음란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350000" y="2590800"/>
            <a:ext cx="533400" cy="990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두려움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239000" y="2705099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욕심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01000" y="28956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교만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029200" y="38862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염려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748867" y="32766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불안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819900" y="34671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질</a:t>
            </a:r>
            <a:r>
              <a:rPr lang="ko-KR" altLang="en-US" b="1" dirty="0">
                <a:latin typeface="나눔고딕 Bold"/>
                <a:ea typeface="나눔고딕 Bold"/>
                <a:cs typeface="나눔고딕 Bold"/>
              </a:rPr>
              <a:t>투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620000" y="3920067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불화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943600" y="4152900"/>
            <a:ext cx="533400" cy="6858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낙심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pic>
        <p:nvPicPr>
          <p:cNvPr id="1031" name="Picture 7" descr="C:\Users\Owner\Documents\logo\나무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44686"/>
            <a:ext cx="3657600" cy="4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7"/>
          <p:cNvSpPr/>
          <p:nvPr/>
        </p:nvSpPr>
        <p:spPr>
          <a:xfrm>
            <a:off x="1219200" y="1905000"/>
            <a:ext cx="533400" cy="685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사랑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040467" y="1682748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기쁨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048000" y="1752600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평안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914400" y="3033181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인내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352800" y="2724149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양선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600200" y="2713566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자비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031067" y="3547533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절</a:t>
            </a:r>
            <a:r>
              <a:rPr lang="ko-KR" altLang="en-US" b="1" dirty="0">
                <a:latin typeface="나눔고딕 Bold"/>
                <a:ea typeface="나눔고딕 Bold"/>
                <a:cs typeface="나눔고딕 Bold"/>
              </a:rPr>
              <a:t>제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549400" y="3619500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충성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2590800" y="2520949"/>
            <a:ext cx="609600" cy="72390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온유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</p:spTree>
    <p:extLst>
      <p:ext uri="{BB962C8B-B14F-4D97-AF65-F5344CB8AC3E}">
        <p14:creationId xmlns:p14="http://schemas.microsoft.com/office/powerpoint/2010/main" val="76216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성령의 사역 </a:t>
            </a:r>
            <a:r>
              <a:rPr lang="en-US" altLang="ko-KR" b="1" dirty="0" smtClean="0"/>
              <a:t>– </a:t>
            </a:r>
            <a:r>
              <a:rPr lang="ko-KR" altLang="en-US" b="1" dirty="0" smtClean="0">
                <a:solidFill>
                  <a:srgbClr val="C00000"/>
                </a:solidFill>
              </a:rPr>
              <a:t>성령 세례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66" y="1604967"/>
            <a:ext cx="857922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/>
              <a:t> </a:t>
            </a:r>
            <a:r>
              <a:rPr lang="ko-KR" altLang="en-US" b="1" u="sng" dirty="0" smtClean="0"/>
              <a:t>외부에</a:t>
            </a:r>
            <a:r>
              <a:rPr lang="ko-KR" altLang="en-US" b="1" u="sng" dirty="0"/>
              <a:t>서</a:t>
            </a:r>
            <a:r>
              <a:rPr lang="ko-KR" altLang="en-US" b="1" u="sng" dirty="0" smtClean="0"/>
              <a:t> 임하시는 성령의 사역</a:t>
            </a:r>
            <a:endParaRPr lang="en-US" altLang="ko-KR" b="1" u="sng" dirty="0" smtClean="0"/>
          </a:p>
          <a:p>
            <a:pPr>
              <a:buFont typeface="Wingdings" pitchFamily="2" charset="2"/>
              <a:buChar char="v"/>
            </a:pPr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볼지어다 </a:t>
            </a:r>
            <a:r>
              <a:rPr lang="ko-KR" altLang="en-US" dirty="0"/>
              <a:t>내가 내 아버지께서 약속하신 것을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너희에게 </a:t>
            </a:r>
            <a:r>
              <a:rPr lang="ko-KR" altLang="en-US" dirty="0"/>
              <a:t>보내리니 너희는 </a:t>
            </a:r>
            <a:r>
              <a:rPr lang="ko-KR" altLang="en-US" b="1" u="sng" dirty="0">
                <a:solidFill>
                  <a:srgbClr val="0070C0"/>
                </a:solidFill>
              </a:rPr>
              <a:t>위로부터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능력을 입히울 때까지</a:t>
            </a:r>
            <a:r>
              <a:rPr lang="ko-KR" altLang="en-US" b="1" dirty="0" smtClean="0"/>
              <a:t> </a:t>
            </a:r>
            <a:r>
              <a:rPr lang="ko-KR" altLang="en-US" dirty="0"/>
              <a:t>이 성에 </a:t>
            </a:r>
            <a:r>
              <a:rPr lang="ko-KR" altLang="en-US" dirty="0" smtClean="0"/>
              <a:t>유</a:t>
            </a:r>
            <a:r>
              <a:rPr lang="ko-KR" altLang="en-US" dirty="0"/>
              <a:t>하</a:t>
            </a:r>
            <a:r>
              <a:rPr lang="ko-KR" altLang="en-US" dirty="0" smtClean="0"/>
              <a:t>라 하시니라</a:t>
            </a:r>
            <a:r>
              <a:rPr lang="en-US" altLang="ko-KR" dirty="0"/>
              <a:t>” – </a:t>
            </a:r>
            <a:r>
              <a:rPr lang="ko-KR" altLang="en-US" dirty="0" smtClean="0"/>
              <a:t>눅 </a:t>
            </a:r>
            <a:r>
              <a:rPr lang="en-US" altLang="ko-KR" dirty="0" smtClean="0"/>
              <a:t>24:49</a:t>
            </a:r>
          </a:p>
          <a:p>
            <a:endParaRPr lang="en-US" altLang="ko-KR" dirty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불의 </a:t>
            </a:r>
            <a:r>
              <a:rPr lang="ko-KR" altLang="en-US" dirty="0"/>
              <a:t>혀처럼 갈라지는 </a:t>
            </a:r>
            <a:r>
              <a:rPr lang="ko-KR" altLang="en-US" dirty="0" smtClean="0"/>
              <a:t>것이 저희에게 </a:t>
            </a:r>
            <a:r>
              <a:rPr lang="ko-KR" altLang="en-US" dirty="0"/>
              <a:t>보여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C00000"/>
                </a:solidFill>
              </a:rPr>
              <a:t>각 </a:t>
            </a:r>
            <a:r>
              <a:rPr lang="ko-KR" altLang="en-US" b="1" u="sng" dirty="0">
                <a:solidFill>
                  <a:srgbClr val="C00000"/>
                </a:solidFill>
              </a:rPr>
              <a:t>사람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위에 </a:t>
            </a:r>
            <a:r>
              <a:rPr lang="ko-KR" altLang="en-US" b="1" u="sng" dirty="0">
                <a:solidFill>
                  <a:srgbClr val="C00000"/>
                </a:solidFill>
              </a:rPr>
              <a:t>임하여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dirty="0" smtClean="0"/>
              <a:t>있더니</a:t>
            </a:r>
            <a:r>
              <a:rPr lang="en-US" altLang="ko-KR" dirty="0"/>
              <a:t>” – </a:t>
            </a:r>
            <a:r>
              <a:rPr lang="ko-KR" altLang="en-US" dirty="0" smtClean="0"/>
              <a:t>행 </a:t>
            </a:r>
            <a:r>
              <a:rPr lang="en-US" altLang="ko-KR" dirty="0" smtClean="0"/>
              <a:t>2:3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509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중생</a:t>
            </a:r>
            <a:r>
              <a:rPr lang="ko-KR" altLang="en-US" b="1" dirty="0" smtClean="0"/>
              <a:t>과 </a:t>
            </a:r>
            <a:r>
              <a:rPr lang="ko-KR" altLang="en-US" b="1" dirty="0" smtClean="0">
                <a:solidFill>
                  <a:srgbClr val="0070C0"/>
                </a:solidFill>
              </a:rPr>
              <a:t>성령 세례</a:t>
            </a:r>
            <a:r>
              <a:rPr lang="ko-KR" altLang="en-US" b="1" dirty="0" smtClean="0"/>
              <a:t>는 다르다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“ (</a:t>
            </a:r>
            <a:r>
              <a:rPr lang="ko-KR" altLang="en-US" dirty="0" smtClean="0"/>
              <a:t>생략</a:t>
            </a:r>
            <a:r>
              <a:rPr lang="en-US" altLang="ko-KR" dirty="0" smtClean="0"/>
              <a:t>) </a:t>
            </a:r>
            <a:r>
              <a:rPr lang="ko-KR" altLang="en-US" dirty="0" smtClean="0"/>
              <a:t>그는 </a:t>
            </a:r>
            <a:r>
              <a:rPr lang="ko-KR" altLang="en-US" b="1" dirty="0">
                <a:solidFill>
                  <a:srgbClr val="C00000"/>
                </a:solidFill>
              </a:rPr>
              <a:t>성령과 불</a:t>
            </a:r>
            <a:r>
              <a:rPr lang="ko-KR" altLang="en-US" dirty="0"/>
              <a:t>로 너희에게 </a:t>
            </a:r>
            <a:r>
              <a:rPr lang="ko-KR" altLang="en-US" b="1" dirty="0">
                <a:solidFill>
                  <a:srgbClr val="0070C0"/>
                </a:solidFill>
              </a:rPr>
              <a:t>세례</a:t>
            </a:r>
            <a:r>
              <a:rPr lang="ko-KR" altLang="en-US" dirty="0"/>
              <a:t>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베푸실 것이요</a:t>
            </a:r>
            <a:r>
              <a:rPr lang="en-US" altLang="ko-KR" dirty="0"/>
              <a:t>” – </a:t>
            </a:r>
            <a:r>
              <a:rPr lang="ko-KR" altLang="en-US" dirty="0" smtClean="0"/>
              <a:t>마</a:t>
            </a:r>
            <a:r>
              <a:rPr lang="en-US" altLang="ko-KR" dirty="0" smtClean="0"/>
              <a:t>3:11</a:t>
            </a:r>
          </a:p>
          <a:p>
            <a:endParaRPr lang="en-US" dirty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술 </a:t>
            </a:r>
            <a:r>
              <a:rPr lang="ko-KR" altLang="en-US" dirty="0"/>
              <a:t>취하지 말라 이는 방탕한 것이니 오직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C00000"/>
                </a:solidFill>
              </a:rPr>
              <a:t>성령의 충만</a:t>
            </a:r>
            <a:r>
              <a:rPr lang="ko-KR" altLang="en-US" dirty="0" smtClean="0"/>
              <a:t>을 받으라</a:t>
            </a:r>
            <a:r>
              <a:rPr lang="en-US" altLang="ko-KR" dirty="0"/>
              <a:t>” – </a:t>
            </a:r>
            <a:r>
              <a:rPr lang="ko-KR" altLang="en-US" dirty="0" smtClean="0"/>
              <a:t>엡 </a:t>
            </a:r>
            <a:r>
              <a:rPr lang="en-US" altLang="ko-KR" dirty="0" smtClean="0"/>
              <a:t>5:18</a:t>
            </a:r>
          </a:p>
          <a:p>
            <a:endParaRPr lang="ko-KR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4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230</Words>
  <Application>Microsoft Macintosh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KAINOS HEALING MINISTRY</vt:lpstr>
      <vt:lpstr>구원 = 십자가 + 성령</vt:lpstr>
      <vt:lpstr>성령을 배척하는 교회</vt:lpstr>
      <vt:lpstr>성령의 교통의 중요성</vt:lpstr>
      <vt:lpstr>성령의 사역 - 열매</vt:lpstr>
      <vt:lpstr>열매가 바로 ‘자신’이다</vt:lpstr>
      <vt:lpstr>나는 어떤 나무일까?</vt:lpstr>
      <vt:lpstr>성령의 사역 – 성령 세례</vt:lpstr>
      <vt:lpstr>중생과 성령 세례는 다르다</vt:lpstr>
      <vt:lpstr>성령의 은사</vt:lpstr>
      <vt:lpstr>은사만 있고 열매는 없는 경우</vt:lpstr>
      <vt:lpstr>열매와 은사의 비교</vt:lpstr>
      <vt:lpstr>신자의 두 날개</vt:lpstr>
      <vt:lpstr>새 부대로 변화되어야 한다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150</cp:revision>
  <dcterms:created xsi:type="dcterms:W3CDTF">2014-04-06T16:51:04Z</dcterms:created>
  <dcterms:modified xsi:type="dcterms:W3CDTF">2019-05-25T01:55:13Z</dcterms:modified>
</cp:coreProperties>
</file>